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rchivo Black" panose="020B0A03020202020B04" pitchFamily="34" charset="77"/>
      <p:regular r:id="rId33"/>
    </p:embeddedFont>
    <p:embeddedFont>
      <p:font typeface="Crimson Text" pitchFamily="2" charset="0"/>
      <p:regular r:id="rId34"/>
      <p:bold r:id="rId35"/>
      <p:italic r:id="rId36"/>
      <p:boldItalic r:id="rId37"/>
    </p:embeddedFont>
    <p:embeddedFont>
      <p:font typeface="Josefin Sans" panose="020F0502020204030204" pitchFamily="34" charset="0"/>
      <p:regular r:id="rId38"/>
      <p:bold r:id="rId39"/>
    </p:embeddedFont>
    <p:embeddedFont>
      <p:font typeface="Open Sans" panose="020B0606030504020204" pitchFamily="34" charset="0"/>
      <p:regular r:id="rId40"/>
      <p:bold r:id="rId41"/>
      <p:italic r:id="rId42"/>
      <p:boldItalic r:id="rId43"/>
    </p:embeddedFont>
    <p:embeddedFont>
      <p:font typeface="Open Sans SemiBold" panose="020F0502020204030204" pitchFamily="34" charset="0"/>
      <p:regular r:id="rId44"/>
      <p:bold r:id="rId45"/>
      <p:italic r:id="rId46"/>
      <p:boldItalic r:id="rId47"/>
    </p:embeddedFont>
    <p:embeddedFont>
      <p:font typeface="Oswald" pitchFamily="2" charset="77"/>
      <p:regular r:id="rId48"/>
      <p:bold r:id="rId49"/>
    </p:embeddedFont>
    <p:embeddedFont>
      <p:font typeface="Oswald Medium" panose="020F0502020204030204" pitchFamily="34" charset="0"/>
      <p:regular r:id="rId50"/>
      <p:bold r:id="rId51"/>
    </p:embeddedFont>
    <p:embeddedFont>
      <p:font typeface="Roboto" panose="02000000000000000000" pitchFamily="2" charset="0"/>
      <p:regular r:id="rId52"/>
      <p:bold r:id="rId53"/>
      <p:italic r:id="rId54"/>
      <p:boldItalic r:id="rId55"/>
    </p:embeddedFont>
    <p:embeddedFont>
      <p:font typeface="Russo One" panose="02000503050000020004"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389f6f7e7f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389f6f7e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37728cb66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37728cb66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For the K-Means Clustering model, the hyperparameters used were n_clusters and random_state. This is because for K-Means model, we have to provide the algorithm with the number of clusters that we want, which we have done through iteration of the different number of clusters. In addition, we have to set random_state in order to generate the same clusters every single time because the clustering of the algorithm would change slightly every time we regenerate it.</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 sz="1400">
                <a:solidFill>
                  <a:schemeClr val="dk1"/>
                </a:solidFill>
                <a:latin typeface="Roboto"/>
                <a:ea typeface="Roboto"/>
                <a:cs typeface="Roboto"/>
                <a:sym typeface="Roboto"/>
              </a:rPr>
              <a:t>As for Hierarchical Clustering model, the hyperparameters used were n_clusters and linkages. Similar to K-Means Clustering, we have to provide the algorithm with the number of clusters we want, which we have done through the iteration of different number of clusters as well. The linkage hyperparameter is used to determine the method of clustering, which will be shown in the Hierarchical Clustering section later on.</a:t>
            </a:r>
            <a:endParaRPr sz="13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389f6f7e7f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389f6f7e7f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389f6f7e7f_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389f6f7e7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As for Prediction error, we randomly generate 664 test points and their probabilities using the train set, and test it against whether an earthquake really occurred at the locations in the test set. The prediction error would be given by (1 - probability of earthquake occurring at the location using train set) if there was indeed an earthquake occurring at the location in the test set. If not, the prediction error would be the probability of earthquake occurring at the location using train set. After generating the prediction errors for the 664 test points, we then calculate the average prediction error for the number of clusters for both models.</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389f6f7e7f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389f6f7e7f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K-means algorithm starts by randomly selecting K initial centroids, which act as the centers of the clusters. Each data point is then assigned to the cluster whose centroid is closest to it in terms of Euclidean distance. Next, the algorithm recalculates the centroids of each cluster as the mean of all the data points in that cluster. This process is repeated iteratively until the centroids no longer move significantly, or a maximum number of iterations is reached.</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389f6f7e7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389f6f7e7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elbow method as a reference to determine the number of clusters, we decided to use 3 clusters as a middle point as it is the point where the curve starts to flatten, just like an elbow, and as such, we have chose to do a range from 1 to 5 clusters to see which is the best cluster.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389f6f7e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389f6f7e7f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389f6f7e7f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389f6f7e7f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89f6f7e7f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89f6f7e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Roboto"/>
                <a:ea typeface="Roboto"/>
                <a:cs typeface="Roboto"/>
                <a:sym typeface="Roboto"/>
              </a:rPr>
              <a:t>As we can see, the best hyperparameter configuration of n_clusters for K-Means Clustering model is 5 as it has the lowest prediction error, which indicates that having 5 clusters to predict the probability of an earthquake is the best.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389f6f7e7f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389f6f7e7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Moving on to Hierarchical Clustering, the hierarchical clustering algorithm starts by treating each data point as a separate cluster and computing the pairwise distances between all the clusters. The two closest clusters are then merged to form a new cluster, and the process is repeated until all data points belong to a single cluster. There are two main types of hierarchical clustering algorithms but today we will be focusing on Agglomerative clustering. The result of hierarchical clustering is a dendrogram, which is a tree-like structure that shows the hierarchical relationship between the clusters.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89f6f7e7f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89f6f7e7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378e7786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378e7786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stated earlier, one of the hyperparameters for Hierarchical Clustering is linkages. The type of linkage determines how the clusters are formed. There are 4 types of linkages, namely single, average, complete, and ward.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linkage measures the distance between two clusters as the minimum distance between any two points in the two clusters.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Average linkage measures the distance between two clusters as the average distance between all pairs of points in the two clusters.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Complete linkage measures the distance between two clusters as the maximum distance between any two points in the two clusters.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Ward linkage seeks to minimize the variance of the distances between the clusters being merged at each step. In other words, it aims to merge clusters in a way that minimizes the increase in the sum of squared distances from each point to its cluster centroid.</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89f6f7e7f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389f6f7e7f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 the optimal number of clusters, we locate the highest vertical distance of the dendrogram, which is 2 for ward and single or 3 for average and complete. Therefore, we will use 2 as a reference starting point to find out the probability till clusters of 5 for each linkage method later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37728cb66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37728cb66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determine the prediction error using the Hierarchical Clustering Model, we did the same thing as what we did for K-Means, using 664 random datasets to test the probability of earthquake happening using the train set against the test set, and then calculate the average prediction error for the different number of clusters and linkages.</a:t>
            </a:r>
            <a:endParaRPr/>
          </a:p>
          <a:p>
            <a:pPr marL="0" lvl="0" indent="0" algn="l" rtl="0">
              <a:spcBef>
                <a:spcPts val="0"/>
              </a:spcBef>
              <a:spcAft>
                <a:spcPts val="0"/>
              </a:spcAft>
              <a:buNone/>
            </a:pPr>
            <a:endParaRPr/>
          </a:p>
          <a:p>
            <a:pPr marL="0" lvl="0" indent="0" algn="l" rtl="0">
              <a:spcBef>
                <a:spcPts val="0"/>
              </a:spcBef>
              <a:spcAft>
                <a:spcPts val="0"/>
              </a:spcAft>
              <a:buNone/>
            </a:pPr>
            <a:r>
              <a:rPr lang="en"/>
              <a:t>For Ward Linkage, we can see that the average prediction error is the lowest for 2 clusters and highest for 5 clusters.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7728cb66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7728cb66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Complete Linkage, the average prediction error is also the lowest for 2 clusters and highest for 5 clusters.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37728cb66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37728cb66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Similarly, the average prediction error is the lowest for 2 clusters and highest for 5 clusters for Average Linkage,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7728cb668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7728cb66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for single linkage, </a:t>
            </a:r>
            <a:r>
              <a:rPr lang="en">
                <a:solidFill>
                  <a:schemeClr val="dk1"/>
                </a:solidFill>
              </a:rPr>
              <a:t>the average prediction error is also the lowest for 2 clusters and highest for 5 clusters.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89f6f7e7f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89f6f7e7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81A1B"/>
                </a:solidFill>
                <a:latin typeface="Roboto"/>
                <a:ea typeface="Roboto"/>
                <a:cs typeface="Roboto"/>
                <a:sym typeface="Roboto"/>
              </a:rPr>
              <a:t>By analysing every iteration of the number of cluster and linkage used in the model, we can see that the lowest average prediction error occurs when the hyperparameters of linkage and number of clusters are "average" and 2 respectively.Therefore, using 2 clusters together with the “average” linkage, is the best for hierarchical clustering.</a:t>
            </a:r>
            <a:endParaRPr>
              <a:solidFill>
                <a:srgbClr val="181A1B"/>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389f6f7e7f_2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389f6f7e7f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when comparing the the average prediction error between K-Means Clustering and Hierarchical Clustering, we found out that the K-Means Clustering with 5 clusters is a better model in predicting the probability of an earthquake happening at a location, as compared to the Hierarchical Clustering with 2 clusters when linkage is "average", as the average prediction error for K-Means Clustering with 5 clusters is about 0.05, which is lower than the Hierarchical Clustering with 2 clusters when linkage is "average", </a:t>
            </a:r>
            <a:r>
              <a:rPr lang="en">
                <a:solidFill>
                  <a:schemeClr val="dk1"/>
                </a:solidFill>
              </a:rPr>
              <a:t>with an average prediction error of about 0.10.</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389f6f7e7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389f6f7e7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Roboto"/>
                <a:ea typeface="Roboto"/>
                <a:cs typeface="Roboto"/>
                <a:sym typeface="Roboto"/>
              </a:rPr>
              <a:t>Having decided that the K-Means model with 5 clusters would be the best to predict the probability of an earthquake at any location, we then used the model to test the probability of an earthquake at 2 extreme locations, one near the centroid of a cluster and one that is very far from the centroid of the nearest cluster, so that we can test the limits of our model.</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a:p>
            <a:pPr marL="0" lvl="0" indent="0" algn="l" rtl="0">
              <a:spcBef>
                <a:spcPts val="0"/>
              </a:spcBef>
              <a:spcAft>
                <a:spcPts val="0"/>
              </a:spcAft>
              <a:buNone/>
            </a:pPr>
            <a:r>
              <a:rPr lang="en" sz="1400">
                <a:solidFill>
                  <a:schemeClr val="dk1"/>
                </a:solidFill>
                <a:latin typeface="Roboto"/>
                <a:ea typeface="Roboto"/>
                <a:cs typeface="Roboto"/>
                <a:sym typeface="Roboto"/>
              </a:rPr>
              <a:t>We can see that the probability of earthquake happening at the first location is about 0.30, which is almost the same as the probability of an earthquake occurring at the centroid of that cluster. However, the probability of the earthquake happening at the second location is negative. As such, when analysing the K-Means Clustering Model used to calculate the probability of the earthquake, we realised that the heuristic approach has its limitations. For example, if the location is exactly the same or further than the furthest point from the cluster, the probability of an earthquake happening will be 0 or negative respectively.</a:t>
            </a:r>
            <a:endParaRPr sz="1400">
              <a:solidFill>
                <a:srgbClr val="181A1B"/>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37728cb66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37728cb66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Hence, we propose using a method where we calculate the probability of an earthquake at a location by finding the number of earthquakes in a radius around the location, divided by the total number of earthquakes, which would be more accurate, as it takes into account the frequency of earthquakes in a radius around the chosen location.</a:t>
            </a:r>
            <a:endParaRPr/>
          </a:p>
          <a:p>
            <a:pPr marL="0" lvl="0" indent="0" algn="l" rtl="0">
              <a:spcBef>
                <a:spcPts val="0"/>
              </a:spcBef>
              <a:spcAft>
                <a:spcPts val="0"/>
              </a:spcAft>
              <a:buNone/>
            </a:pPr>
            <a:endParaRPr/>
          </a:p>
          <a:p>
            <a:pPr marL="0" lvl="0" indent="0" algn="l" rtl="0">
              <a:spcBef>
                <a:spcPts val="0"/>
              </a:spcBef>
              <a:spcAft>
                <a:spcPts val="0"/>
              </a:spcAft>
              <a:buNone/>
            </a:pPr>
            <a:r>
              <a:rPr lang="en"/>
              <a:t>In our case, we have decided to choose the radius to be 500km because when doing our research, we found out that the most powerful earthquake in history could be felt 1000km away. In addition, a magnitude 5.5  earthquake usually can be felt as far as 500km away. As such, we decided that 500km would be a good guideline for our radius.</a:t>
            </a:r>
            <a:endParaRPr/>
          </a:p>
          <a:p>
            <a:pPr marL="0" lvl="0" indent="0" algn="l" rtl="0">
              <a:spcBef>
                <a:spcPts val="0"/>
              </a:spcBef>
              <a:spcAft>
                <a:spcPts val="0"/>
              </a:spcAft>
              <a:buNone/>
            </a:pPr>
            <a:endParaRPr/>
          </a:p>
          <a:p>
            <a:pPr marL="0" lvl="0" indent="0" algn="l" rtl="0">
              <a:spcBef>
                <a:spcPts val="0"/>
              </a:spcBef>
              <a:spcAft>
                <a:spcPts val="0"/>
              </a:spcAft>
              <a:buNone/>
            </a:pPr>
            <a:r>
              <a:rPr lang="en"/>
              <a:t>Using our proposed method to calculate the probability of an earthquake happening at the same 2 points chosen for the K-Means model earlier, we can see that for the first point, the probability is about 0.23 while for the second point, the probability is zero, which is reasonable given that there is only one earthquake within 500km radius, and hence the probability would be too close to zero.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89f6f7e7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89f6f7e7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389f6f7e7f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389f6f7e7f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89f6f7e7f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89f6f7e7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89f6f7e7f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89f6f7e7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7728cb66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7728cb66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reason why we choose China is because we noticed during our data preparation that China has a large number of earthquakes that is spread with different densities through the region.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89f6f7e7f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89f6f7e7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89f6f7e7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89f6f7e7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cartopy</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389f6f7e7f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389f6f7e7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be using Clustering to predict the probability of an earthquake as earthquakes normally occurs along fault lines and hence, we can group these points into different clusters to determine how far a chosen location is from these clusters and hence, calculate the probability of an earthquake happening at that point.</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then be using 2 different clustering models, namely K-Means Clustering Model and Hierarchical Clustering Model, to compare which model would be the best at predicting the probability of an earthquake happening at that point</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5350" y="469575"/>
            <a:ext cx="7173300" cy="1713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5350" y="2219875"/>
            <a:ext cx="7173000" cy="43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080300" y="2458913"/>
            <a:ext cx="6983400" cy="161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a:spLocks noGrp="1"/>
          </p:cNvSpPr>
          <p:nvPr>
            <p:ph type="subTitle" idx="1"/>
          </p:nvPr>
        </p:nvSpPr>
        <p:spPr>
          <a:xfrm>
            <a:off x="1284000" y="4008088"/>
            <a:ext cx="6576000" cy="49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1068200" y="2414700"/>
            <a:ext cx="30588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4" name="Google Shape;54;p12"/>
          <p:cNvSpPr txBox="1">
            <a:spLocks noGrp="1"/>
          </p:cNvSpPr>
          <p:nvPr>
            <p:ph type="title" idx="2"/>
          </p:nvPr>
        </p:nvSpPr>
        <p:spPr>
          <a:xfrm>
            <a:off x="1068200" y="1436388"/>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55" name="Google Shape;55;p12"/>
          <p:cNvSpPr txBox="1">
            <a:spLocks noGrp="1"/>
          </p:cNvSpPr>
          <p:nvPr>
            <p:ph type="subTitle" idx="1"/>
          </p:nvPr>
        </p:nvSpPr>
        <p:spPr>
          <a:xfrm>
            <a:off x="1068200" y="3206725"/>
            <a:ext cx="2562900" cy="50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4521775" y="1692463"/>
            <a:ext cx="3909000" cy="97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13"/>
          <p:cNvSpPr txBox="1">
            <a:spLocks noGrp="1"/>
          </p:cNvSpPr>
          <p:nvPr>
            <p:ph type="subTitle" idx="1"/>
          </p:nvPr>
        </p:nvSpPr>
        <p:spPr>
          <a:xfrm>
            <a:off x="4521775" y="267102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3475700"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1" name="Google Shape;61;p14"/>
          <p:cNvSpPr txBox="1">
            <a:spLocks noGrp="1"/>
          </p:cNvSpPr>
          <p:nvPr>
            <p:ph type="subTitle" idx="2"/>
          </p:nvPr>
        </p:nvSpPr>
        <p:spPr>
          <a:xfrm>
            <a:off x="347572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2" name="Google Shape;62;p14"/>
          <p:cNvSpPr txBox="1">
            <a:spLocks noGrp="1"/>
          </p:cNvSpPr>
          <p:nvPr>
            <p:ph type="subTitle" idx="3"/>
          </p:nvPr>
        </p:nvSpPr>
        <p:spPr>
          <a:xfrm>
            <a:off x="919725"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3" name="Google Shape;63;p14"/>
          <p:cNvSpPr txBox="1">
            <a:spLocks noGrp="1"/>
          </p:cNvSpPr>
          <p:nvPr>
            <p:ph type="subTitle" idx="4"/>
          </p:nvPr>
        </p:nvSpPr>
        <p:spPr>
          <a:xfrm>
            <a:off x="91982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4" name="Google Shape;64;p14"/>
          <p:cNvSpPr txBox="1">
            <a:spLocks noGrp="1"/>
          </p:cNvSpPr>
          <p:nvPr>
            <p:ph type="subTitle" idx="5"/>
          </p:nvPr>
        </p:nvSpPr>
        <p:spPr>
          <a:xfrm>
            <a:off x="6031575"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5" name="Google Shape;65;p14"/>
          <p:cNvSpPr txBox="1">
            <a:spLocks noGrp="1"/>
          </p:cNvSpPr>
          <p:nvPr>
            <p:ph type="subTitle" idx="6"/>
          </p:nvPr>
        </p:nvSpPr>
        <p:spPr>
          <a:xfrm>
            <a:off x="603157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6" name="Google Shape;66;p1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375375" y="473650"/>
            <a:ext cx="2900100" cy="9720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400"/>
              <a:buNone/>
              <a:defRPr sz="2800" b="1">
                <a:latin typeface="Oswald"/>
                <a:ea typeface="Oswald"/>
                <a:cs typeface="Oswald"/>
                <a:sym typeface="Oswald"/>
              </a:defRPr>
            </a:lvl1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
  <p:cSld name="CUSTOM_4_2_1">
    <p:spTree>
      <p:nvGrpSpPr>
        <p:cNvPr id="1" name="Shape 69"/>
        <p:cNvGrpSpPr/>
        <p:nvPr/>
      </p:nvGrpSpPr>
      <p:grpSpPr>
        <a:xfrm>
          <a:off x="0" y="0"/>
          <a:ext cx="0" cy="0"/>
          <a:chOff x="0" y="0"/>
          <a:chExt cx="0" cy="0"/>
        </a:xfrm>
      </p:grpSpPr>
      <p:sp>
        <p:nvSpPr>
          <p:cNvPr id="70" name="Google Shape;70;p16"/>
          <p:cNvSpPr txBox="1">
            <a:spLocks noGrp="1"/>
          </p:cNvSpPr>
          <p:nvPr>
            <p:ph type="subTitle" idx="1"/>
          </p:nvPr>
        </p:nvSpPr>
        <p:spPr>
          <a:xfrm>
            <a:off x="26608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1" name="Google Shape;71;p16"/>
          <p:cNvSpPr txBox="1">
            <a:spLocks noGrp="1"/>
          </p:cNvSpPr>
          <p:nvPr>
            <p:ph type="subTitle" idx="2"/>
          </p:nvPr>
        </p:nvSpPr>
        <p:spPr>
          <a:xfrm>
            <a:off x="26608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2" name="Google Shape;72;p16"/>
          <p:cNvSpPr txBox="1">
            <a:spLocks noGrp="1"/>
          </p:cNvSpPr>
          <p:nvPr>
            <p:ph type="subTitle" idx="3"/>
          </p:nvPr>
        </p:nvSpPr>
        <p:spPr>
          <a:xfrm>
            <a:off x="6826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3" name="Google Shape;73;p16"/>
          <p:cNvSpPr txBox="1">
            <a:spLocks noGrp="1"/>
          </p:cNvSpPr>
          <p:nvPr>
            <p:ph type="subTitle" idx="4"/>
          </p:nvPr>
        </p:nvSpPr>
        <p:spPr>
          <a:xfrm>
            <a:off x="6826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4" name="Google Shape;74;p16"/>
          <p:cNvSpPr txBox="1">
            <a:spLocks noGrp="1"/>
          </p:cNvSpPr>
          <p:nvPr>
            <p:ph type="subTitle" idx="5"/>
          </p:nvPr>
        </p:nvSpPr>
        <p:spPr>
          <a:xfrm>
            <a:off x="46390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5" name="Google Shape;75;p16"/>
          <p:cNvSpPr txBox="1">
            <a:spLocks noGrp="1"/>
          </p:cNvSpPr>
          <p:nvPr>
            <p:ph type="subTitle" idx="6"/>
          </p:nvPr>
        </p:nvSpPr>
        <p:spPr>
          <a:xfrm>
            <a:off x="46390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6" name="Google Shape;76;p1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 name="Google Shape;77;p16"/>
          <p:cNvSpPr txBox="1">
            <a:spLocks noGrp="1"/>
          </p:cNvSpPr>
          <p:nvPr>
            <p:ph type="subTitle" idx="7"/>
          </p:nvPr>
        </p:nvSpPr>
        <p:spPr>
          <a:xfrm>
            <a:off x="66172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8" name="Google Shape;78;p16"/>
          <p:cNvSpPr txBox="1">
            <a:spLocks noGrp="1"/>
          </p:cNvSpPr>
          <p:nvPr>
            <p:ph type="subTitle" idx="8"/>
          </p:nvPr>
        </p:nvSpPr>
        <p:spPr>
          <a:xfrm>
            <a:off x="66172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79"/>
        <p:cNvGrpSpPr/>
        <p:nvPr/>
      </p:nvGrpSpPr>
      <p:grpSpPr>
        <a:xfrm>
          <a:off x="0" y="0"/>
          <a:ext cx="0" cy="0"/>
          <a:chOff x="0" y="0"/>
          <a:chExt cx="0" cy="0"/>
        </a:xfrm>
      </p:grpSpPr>
      <p:sp>
        <p:nvSpPr>
          <p:cNvPr id="80" name="Google Shape;80;p17"/>
          <p:cNvSpPr txBox="1">
            <a:spLocks noGrp="1"/>
          </p:cNvSpPr>
          <p:nvPr>
            <p:ph type="subTitle" idx="1"/>
          </p:nvPr>
        </p:nvSpPr>
        <p:spPr>
          <a:xfrm>
            <a:off x="3564175"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1" name="Google Shape;81;p17"/>
          <p:cNvSpPr txBox="1">
            <a:spLocks noGrp="1"/>
          </p:cNvSpPr>
          <p:nvPr>
            <p:ph type="subTitle" idx="2"/>
          </p:nvPr>
        </p:nvSpPr>
        <p:spPr>
          <a:xfrm>
            <a:off x="3564175"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2" name="Google Shape;82;p17"/>
          <p:cNvSpPr txBox="1">
            <a:spLocks noGrp="1"/>
          </p:cNvSpPr>
          <p:nvPr>
            <p:ph type="subTitle" idx="3"/>
          </p:nvPr>
        </p:nvSpPr>
        <p:spPr>
          <a:xfrm>
            <a:off x="855850"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3" name="Google Shape;83;p17"/>
          <p:cNvSpPr txBox="1">
            <a:spLocks noGrp="1"/>
          </p:cNvSpPr>
          <p:nvPr>
            <p:ph type="subTitle" idx="4"/>
          </p:nvPr>
        </p:nvSpPr>
        <p:spPr>
          <a:xfrm>
            <a:off x="855850"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4" name="Google Shape;84;p17"/>
          <p:cNvSpPr txBox="1">
            <a:spLocks noGrp="1"/>
          </p:cNvSpPr>
          <p:nvPr>
            <p:ph type="subTitle" idx="5"/>
          </p:nvPr>
        </p:nvSpPr>
        <p:spPr>
          <a:xfrm>
            <a:off x="6272475"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5" name="Google Shape;85;p17"/>
          <p:cNvSpPr txBox="1">
            <a:spLocks noGrp="1"/>
          </p:cNvSpPr>
          <p:nvPr>
            <p:ph type="subTitle" idx="6"/>
          </p:nvPr>
        </p:nvSpPr>
        <p:spPr>
          <a:xfrm>
            <a:off x="6272450"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6" name="Google Shape;86;p17"/>
          <p:cNvSpPr txBox="1">
            <a:spLocks noGrp="1"/>
          </p:cNvSpPr>
          <p:nvPr>
            <p:ph type="subTitle" idx="7"/>
          </p:nvPr>
        </p:nvSpPr>
        <p:spPr>
          <a:xfrm>
            <a:off x="3564175"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7" name="Google Shape;87;p17"/>
          <p:cNvSpPr txBox="1">
            <a:spLocks noGrp="1"/>
          </p:cNvSpPr>
          <p:nvPr>
            <p:ph type="subTitle" idx="8"/>
          </p:nvPr>
        </p:nvSpPr>
        <p:spPr>
          <a:xfrm>
            <a:off x="3564175"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8" name="Google Shape;88;p17"/>
          <p:cNvSpPr txBox="1">
            <a:spLocks noGrp="1"/>
          </p:cNvSpPr>
          <p:nvPr>
            <p:ph type="subTitle" idx="9"/>
          </p:nvPr>
        </p:nvSpPr>
        <p:spPr>
          <a:xfrm>
            <a:off x="855850"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9" name="Google Shape;89;p17"/>
          <p:cNvSpPr txBox="1">
            <a:spLocks noGrp="1"/>
          </p:cNvSpPr>
          <p:nvPr>
            <p:ph type="subTitle" idx="13"/>
          </p:nvPr>
        </p:nvSpPr>
        <p:spPr>
          <a:xfrm>
            <a:off x="855850"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0" name="Google Shape;90;p17"/>
          <p:cNvSpPr txBox="1">
            <a:spLocks noGrp="1"/>
          </p:cNvSpPr>
          <p:nvPr>
            <p:ph type="subTitle" idx="14"/>
          </p:nvPr>
        </p:nvSpPr>
        <p:spPr>
          <a:xfrm>
            <a:off x="6272475"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1" name="Google Shape;91;p17"/>
          <p:cNvSpPr txBox="1">
            <a:spLocks noGrp="1"/>
          </p:cNvSpPr>
          <p:nvPr>
            <p:ph type="subTitle" idx="15"/>
          </p:nvPr>
        </p:nvSpPr>
        <p:spPr>
          <a:xfrm>
            <a:off x="6272450"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 name="Google Shape;92;p17"/>
          <p:cNvSpPr txBox="1">
            <a:spLocks noGrp="1"/>
          </p:cNvSpPr>
          <p:nvPr>
            <p:ph type="title"/>
          </p:nvPr>
        </p:nvSpPr>
        <p:spPr>
          <a:xfrm>
            <a:off x="713225" y="445025"/>
            <a:ext cx="4647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388100" y="1835375"/>
            <a:ext cx="6367800" cy="14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95"/>
        <p:cNvGrpSpPr/>
        <p:nvPr/>
      </p:nvGrpSpPr>
      <p:grpSpPr>
        <a:xfrm>
          <a:off x="0" y="0"/>
          <a:ext cx="0" cy="0"/>
          <a:chOff x="0" y="0"/>
          <a:chExt cx="0" cy="0"/>
        </a:xfrm>
      </p:grpSpPr>
      <p:sp>
        <p:nvSpPr>
          <p:cNvPr id="96" name="Google Shape;96;p19"/>
          <p:cNvSpPr txBox="1">
            <a:spLocks noGrp="1"/>
          </p:cNvSpPr>
          <p:nvPr>
            <p:ph type="subTitle" idx="1"/>
          </p:nvPr>
        </p:nvSpPr>
        <p:spPr>
          <a:xfrm>
            <a:off x="2988000" y="1858300"/>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7" name="Google Shape;97;p19"/>
          <p:cNvSpPr txBox="1">
            <a:spLocks noGrp="1"/>
          </p:cNvSpPr>
          <p:nvPr>
            <p:ph type="subTitle" idx="2"/>
          </p:nvPr>
        </p:nvSpPr>
        <p:spPr>
          <a:xfrm>
            <a:off x="2988000" y="224536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8" name="Google Shape;98;p19"/>
          <p:cNvSpPr txBox="1">
            <a:spLocks noGrp="1"/>
          </p:cNvSpPr>
          <p:nvPr>
            <p:ph type="subTitle" idx="3"/>
          </p:nvPr>
        </p:nvSpPr>
        <p:spPr>
          <a:xfrm>
            <a:off x="722375" y="1858300"/>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9" name="Google Shape;99;p19"/>
          <p:cNvSpPr txBox="1">
            <a:spLocks noGrp="1"/>
          </p:cNvSpPr>
          <p:nvPr>
            <p:ph type="subTitle" idx="4"/>
          </p:nvPr>
        </p:nvSpPr>
        <p:spPr>
          <a:xfrm>
            <a:off x="722475" y="224536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0" name="Google Shape;100;p19"/>
          <p:cNvSpPr txBox="1">
            <a:spLocks noGrp="1"/>
          </p:cNvSpPr>
          <p:nvPr>
            <p:ph type="subTitle" idx="5"/>
          </p:nvPr>
        </p:nvSpPr>
        <p:spPr>
          <a:xfrm>
            <a:off x="2988000" y="3513448"/>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01" name="Google Shape;101;p19"/>
          <p:cNvSpPr txBox="1">
            <a:spLocks noGrp="1"/>
          </p:cNvSpPr>
          <p:nvPr>
            <p:ph type="subTitle" idx="6"/>
          </p:nvPr>
        </p:nvSpPr>
        <p:spPr>
          <a:xfrm>
            <a:off x="2988000" y="390050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2" name="Google Shape;102;p19"/>
          <p:cNvSpPr txBox="1">
            <a:spLocks noGrp="1"/>
          </p:cNvSpPr>
          <p:nvPr>
            <p:ph type="subTitle" idx="7"/>
          </p:nvPr>
        </p:nvSpPr>
        <p:spPr>
          <a:xfrm>
            <a:off x="722375" y="3513448"/>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03" name="Google Shape;103;p19"/>
          <p:cNvSpPr txBox="1">
            <a:spLocks noGrp="1"/>
          </p:cNvSpPr>
          <p:nvPr>
            <p:ph type="subTitle" idx="8"/>
          </p:nvPr>
        </p:nvSpPr>
        <p:spPr>
          <a:xfrm>
            <a:off x="722475" y="390050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107" name="Google Shape;107;p20"/>
          <p:cNvSpPr txBox="1">
            <a:spLocks noGrp="1"/>
          </p:cNvSpPr>
          <p:nvPr>
            <p:ph type="subTitle" idx="1"/>
          </p:nvPr>
        </p:nvSpPr>
        <p:spPr>
          <a:xfrm>
            <a:off x="3179700" y="4231300"/>
            <a:ext cx="2784600" cy="311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200"/>
              <a:buNone/>
              <a:defRPr sz="1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722375" y="1152475"/>
            <a:ext cx="7699200" cy="3416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dk1"/>
              </a:buClr>
              <a:buSzPts val="1600"/>
              <a:buAutoNum type="arabicPeriod"/>
              <a:defRPr sz="1200"/>
            </a:lvl1pPr>
            <a:lvl2pPr marL="914400" lvl="1" indent="-317500" algn="l">
              <a:lnSpc>
                <a:spcPct val="115000"/>
              </a:lnSpc>
              <a:spcBef>
                <a:spcPts val="0"/>
              </a:spcBef>
              <a:spcAft>
                <a:spcPts val="0"/>
              </a:spcAft>
              <a:buSzPts val="1400"/>
              <a:buAutoNum type="alphaLcPeriod"/>
              <a:defRPr/>
            </a:lvl2pPr>
            <a:lvl3pPr marL="1371600" lvl="2" indent="-317500" algn="l">
              <a:lnSpc>
                <a:spcPct val="115000"/>
              </a:lnSpc>
              <a:spcBef>
                <a:spcPts val="0"/>
              </a:spcBef>
              <a:spcAft>
                <a:spcPts val="0"/>
              </a:spcAft>
              <a:buSzPts val="1400"/>
              <a:buAutoNum type="romanLcPeriod"/>
              <a:defRPr/>
            </a:lvl3pPr>
            <a:lvl4pPr marL="1828800" lvl="3" indent="-317500" algn="l">
              <a:lnSpc>
                <a:spcPct val="115000"/>
              </a:lnSpc>
              <a:spcBef>
                <a:spcPts val="0"/>
              </a:spcBef>
              <a:spcAft>
                <a:spcPts val="0"/>
              </a:spcAft>
              <a:buSzPts val="1400"/>
              <a:buAutoNum type="arabicPeriod"/>
              <a:defRPr/>
            </a:lvl4pPr>
            <a:lvl5pPr marL="2286000" lvl="4" indent="-317500" algn="l">
              <a:lnSpc>
                <a:spcPct val="115000"/>
              </a:lnSpc>
              <a:spcBef>
                <a:spcPts val="0"/>
              </a:spcBef>
              <a:spcAft>
                <a:spcPts val="0"/>
              </a:spcAft>
              <a:buSzPts val="1400"/>
              <a:buAutoNum type="alphaLcPeriod"/>
              <a:defRPr/>
            </a:lvl5pPr>
            <a:lvl6pPr marL="2743200" lvl="5" indent="-317500" algn="l">
              <a:lnSpc>
                <a:spcPct val="115000"/>
              </a:lnSpc>
              <a:spcBef>
                <a:spcPts val="0"/>
              </a:spcBef>
              <a:spcAft>
                <a:spcPts val="0"/>
              </a:spcAft>
              <a:buSzPts val="1400"/>
              <a:buAutoNum type="romanLcPeriod"/>
              <a:defRPr/>
            </a:lvl6pPr>
            <a:lvl7pPr marL="3200400" lvl="6" indent="-317500" algn="l">
              <a:lnSpc>
                <a:spcPct val="115000"/>
              </a:lnSpc>
              <a:spcBef>
                <a:spcPts val="0"/>
              </a:spcBef>
              <a:spcAft>
                <a:spcPts val="0"/>
              </a:spcAft>
              <a:buSzPts val="1400"/>
              <a:buAutoNum type="arabicPeriod"/>
              <a:defRPr/>
            </a:lvl7pPr>
            <a:lvl8pPr marL="3657600" lvl="7" indent="-317500" algn="l">
              <a:lnSpc>
                <a:spcPct val="115000"/>
              </a:lnSpc>
              <a:spcBef>
                <a:spcPts val="0"/>
              </a:spcBef>
              <a:spcAft>
                <a:spcPts val="0"/>
              </a:spcAft>
              <a:buSzPts val="1400"/>
              <a:buAutoNum type="alphaLcPeriod"/>
              <a:defRPr/>
            </a:lvl8pPr>
            <a:lvl9pPr marL="4114800" lvl="8" indent="-317500" algn="l">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3417825"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0" name="Google Shape;110;p21"/>
          <p:cNvSpPr txBox="1">
            <a:spLocks noGrp="1"/>
          </p:cNvSpPr>
          <p:nvPr>
            <p:ph type="subTitle" idx="2"/>
          </p:nvPr>
        </p:nvSpPr>
        <p:spPr>
          <a:xfrm>
            <a:off x="3568125"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1" name="Google Shape;111;p21"/>
          <p:cNvSpPr txBox="1">
            <a:spLocks noGrp="1"/>
          </p:cNvSpPr>
          <p:nvPr>
            <p:ph type="subTitle" idx="3"/>
          </p:nvPr>
        </p:nvSpPr>
        <p:spPr>
          <a:xfrm>
            <a:off x="938050"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2" name="Google Shape;112;p21"/>
          <p:cNvSpPr txBox="1">
            <a:spLocks noGrp="1"/>
          </p:cNvSpPr>
          <p:nvPr>
            <p:ph type="subTitle" idx="4"/>
          </p:nvPr>
        </p:nvSpPr>
        <p:spPr>
          <a:xfrm>
            <a:off x="1088450"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3" name="Google Shape;113;p21"/>
          <p:cNvSpPr txBox="1">
            <a:spLocks noGrp="1"/>
          </p:cNvSpPr>
          <p:nvPr>
            <p:ph type="subTitle" idx="5"/>
          </p:nvPr>
        </p:nvSpPr>
        <p:spPr>
          <a:xfrm>
            <a:off x="5905150"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4" name="Google Shape;114;p21"/>
          <p:cNvSpPr txBox="1">
            <a:spLocks noGrp="1"/>
          </p:cNvSpPr>
          <p:nvPr>
            <p:ph type="subTitle" idx="6"/>
          </p:nvPr>
        </p:nvSpPr>
        <p:spPr>
          <a:xfrm>
            <a:off x="6055450"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5" name="Google Shape;115;p2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16"/>
        <p:cNvGrpSpPr/>
        <p:nvPr/>
      </p:nvGrpSpPr>
      <p:grpSpPr>
        <a:xfrm>
          <a:off x="0" y="0"/>
          <a:ext cx="0" cy="0"/>
          <a:chOff x="0" y="0"/>
          <a:chExt cx="0" cy="0"/>
        </a:xfrm>
      </p:grpSpPr>
      <p:sp>
        <p:nvSpPr>
          <p:cNvPr id="117" name="Google Shape;117;p22"/>
          <p:cNvSpPr txBox="1">
            <a:spLocks noGrp="1"/>
          </p:cNvSpPr>
          <p:nvPr>
            <p:ph type="subTitle" idx="1"/>
          </p:nvPr>
        </p:nvSpPr>
        <p:spPr>
          <a:xfrm>
            <a:off x="6415987" y="1375075"/>
            <a:ext cx="20148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18" name="Google Shape;118;p22"/>
          <p:cNvSpPr txBox="1">
            <a:spLocks noGrp="1"/>
          </p:cNvSpPr>
          <p:nvPr>
            <p:ph type="subTitle" idx="2"/>
          </p:nvPr>
        </p:nvSpPr>
        <p:spPr>
          <a:xfrm>
            <a:off x="6415975" y="1761875"/>
            <a:ext cx="185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9" name="Google Shape;119;p22"/>
          <p:cNvSpPr txBox="1">
            <a:spLocks noGrp="1"/>
          </p:cNvSpPr>
          <p:nvPr>
            <p:ph type="subTitle" idx="3"/>
          </p:nvPr>
        </p:nvSpPr>
        <p:spPr>
          <a:xfrm>
            <a:off x="713237" y="1375075"/>
            <a:ext cx="2014800" cy="35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0" name="Google Shape;120;p22"/>
          <p:cNvSpPr txBox="1">
            <a:spLocks noGrp="1"/>
          </p:cNvSpPr>
          <p:nvPr>
            <p:ph type="subTitle" idx="4"/>
          </p:nvPr>
        </p:nvSpPr>
        <p:spPr>
          <a:xfrm>
            <a:off x="877300" y="1761875"/>
            <a:ext cx="18507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1" name="Google Shape;121;p22"/>
          <p:cNvSpPr txBox="1">
            <a:spLocks noGrp="1"/>
          </p:cNvSpPr>
          <p:nvPr>
            <p:ph type="subTitle" idx="5"/>
          </p:nvPr>
        </p:nvSpPr>
        <p:spPr>
          <a:xfrm>
            <a:off x="6415987" y="3575050"/>
            <a:ext cx="20148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2" name="Google Shape;122;p22"/>
          <p:cNvSpPr txBox="1">
            <a:spLocks noGrp="1"/>
          </p:cNvSpPr>
          <p:nvPr>
            <p:ph type="subTitle" idx="6"/>
          </p:nvPr>
        </p:nvSpPr>
        <p:spPr>
          <a:xfrm>
            <a:off x="6415975" y="3961850"/>
            <a:ext cx="185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3" name="Google Shape;123;p22"/>
          <p:cNvSpPr txBox="1">
            <a:spLocks noGrp="1"/>
          </p:cNvSpPr>
          <p:nvPr>
            <p:ph type="subTitle" idx="7"/>
          </p:nvPr>
        </p:nvSpPr>
        <p:spPr>
          <a:xfrm>
            <a:off x="713237" y="3575050"/>
            <a:ext cx="2014800" cy="35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4" name="Google Shape;124;p22"/>
          <p:cNvSpPr txBox="1">
            <a:spLocks noGrp="1"/>
          </p:cNvSpPr>
          <p:nvPr>
            <p:ph type="subTitle" idx="8"/>
          </p:nvPr>
        </p:nvSpPr>
        <p:spPr>
          <a:xfrm>
            <a:off x="877300" y="3961850"/>
            <a:ext cx="18507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5" name="Google Shape;125;p2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728000" y="718575"/>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28" name="Google Shape;128;p23"/>
          <p:cNvSpPr txBox="1">
            <a:spLocks noGrp="1"/>
          </p:cNvSpPr>
          <p:nvPr>
            <p:ph type="subTitle" idx="1"/>
          </p:nvPr>
        </p:nvSpPr>
        <p:spPr>
          <a:xfrm>
            <a:off x="727929" y="1350375"/>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9" name="Google Shape;129;p23"/>
          <p:cNvSpPr txBox="1">
            <a:spLocks noGrp="1"/>
          </p:cNvSpPr>
          <p:nvPr>
            <p:ph type="title" idx="2"/>
          </p:nvPr>
        </p:nvSpPr>
        <p:spPr>
          <a:xfrm>
            <a:off x="728000" y="2067000"/>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30" name="Google Shape;130;p23"/>
          <p:cNvSpPr txBox="1">
            <a:spLocks noGrp="1"/>
          </p:cNvSpPr>
          <p:nvPr>
            <p:ph type="subTitle" idx="3"/>
          </p:nvPr>
        </p:nvSpPr>
        <p:spPr>
          <a:xfrm>
            <a:off x="727929" y="2698800"/>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1" name="Google Shape;131;p23"/>
          <p:cNvSpPr txBox="1">
            <a:spLocks noGrp="1"/>
          </p:cNvSpPr>
          <p:nvPr>
            <p:ph type="title" idx="4"/>
          </p:nvPr>
        </p:nvSpPr>
        <p:spPr>
          <a:xfrm>
            <a:off x="728000" y="3415425"/>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32" name="Google Shape;132;p23"/>
          <p:cNvSpPr txBox="1">
            <a:spLocks noGrp="1"/>
          </p:cNvSpPr>
          <p:nvPr>
            <p:ph type="subTitle" idx="5"/>
          </p:nvPr>
        </p:nvSpPr>
        <p:spPr>
          <a:xfrm>
            <a:off x="727900" y="4047225"/>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7_1">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77400" y="1801088"/>
            <a:ext cx="30822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24"/>
          <p:cNvSpPr txBox="1">
            <a:spLocks noGrp="1"/>
          </p:cNvSpPr>
          <p:nvPr>
            <p:ph type="subTitle" idx="1"/>
          </p:nvPr>
        </p:nvSpPr>
        <p:spPr>
          <a:xfrm>
            <a:off x="1277400" y="2316413"/>
            <a:ext cx="2822700" cy="102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7_2">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4490150" y="1721250"/>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a:endParaRPr/>
          </a:p>
        </p:txBody>
      </p:sp>
      <p:sp>
        <p:nvSpPr>
          <p:cNvPr id="138" name="Google Shape;138;p25"/>
          <p:cNvSpPr txBox="1">
            <a:spLocks noGrp="1"/>
          </p:cNvSpPr>
          <p:nvPr>
            <p:ph type="subTitle" idx="1"/>
          </p:nvPr>
        </p:nvSpPr>
        <p:spPr>
          <a:xfrm>
            <a:off x="5002875" y="2215950"/>
            <a:ext cx="2851500" cy="1206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26"/>
          <p:cNvSpPr txBox="1">
            <a:spLocks noGrp="1"/>
          </p:cNvSpPr>
          <p:nvPr>
            <p:ph type="subTitle" idx="1"/>
          </p:nvPr>
        </p:nvSpPr>
        <p:spPr>
          <a:xfrm>
            <a:off x="713225" y="1438725"/>
            <a:ext cx="4287000" cy="2889000"/>
          </a:xfrm>
          <a:prstGeom prst="rect">
            <a:avLst/>
          </a:prstGeom>
          <a:noFill/>
          <a:ln>
            <a:noFill/>
          </a:ln>
        </p:spPr>
        <p:txBody>
          <a:bodyPr spcFirstLastPara="1" wrap="square" lIns="91425" tIns="91425" rIns="91425" bIns="91425" anchor="t" anchorCtr="0">
            <a:noAutofit/>
          </a:bodyPr>
          <a:lstStyle>
            <a:lvl1pPr marR="381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41" name="Google Shape;141;p2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142"/>
        <p:cNvGrpSpPr/>
        <p:nvPr/>
      </p:nvGrpSpPr>
      <p:grpSpPr>
        <a:xfrm>
          <a:off x="0" y="0"/>
          <a:ext cx="0" cy="0"/>
          <a:chOff x="0" y="0"/>
          <a:chExt cx="0" cy="0"/>
        </a:xfrm>
      </p:grpSpPr>
      <p:sp>
        <p:nvSpPr>
          <p:cNvPr id="143" name="Google Shape;143;p27"/>
          <p:cNvSpPr txBox="1">
            <a:spLocks noGrp="1"/>
          </p:cNvSpPr>
          <p:nvPr>
            <p:ph type="subTitle" idx="1"/>
          </p:nvPr>
        </p:nvSpPr>
        <p:spPr>
          <a:xfrm>
            <a:off x="5073075" y="3616375"/>
            <a:ext cx="22875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44" name="Google Shape;144;p27"/>
          <p:cNvSpPr txBox="1">
            <a:spLocks noGrp="1"/>
          </p:cNvSpPr>
          <p:nvPr>
            <p:ph type="subTitle" idx="2"/>
          </p:nvPr>
        </p:nvSpPr>
        <p:spPr>
          <a:xfrm>
            <a:off x="5073050" y="4003700"/>
            <a:ext cx="22875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5" name="Google Shape;145;p27"/>
          <p:cNvSpPr txBox="1">
            <a:spLocks noGrp="1"/>
          </p:cNvSpPr>
          <p:nvPr>
            <p:ph type="subTitle" idx="3"/>
          </p:nvPr>
        </p:nvSpPr>
        <p:spPr>
          <a:xfrm>
            <a:off x="1783426" y="3616375"/>
            <a:ext cx="22875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46" name="Google Shape;146;p27"/>
          <p:cNvSpPr txBox="1">
            <a:spLocks noGrp="1"/>
          </p:cNvSpPr>
          <p:nvPr>
            <p:ph type="subTitle" idx="4"/>
          </p:nvPr>
        </p:nvSpPr>
        <p:spPr>
          <a:xfrm>
            <a:off x="1783575" y="4003700"/>
            <a:ext cx="22875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7" name="Google Shape;147;p2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246625" y="731763"/>
            <a:ext cx="4206600" cy="92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atin typeface="Open Sans"/>
                <a:ea typeface="Open Sans"/>
                <a:cs typeface="Open Sans"/>
                <a:sym typeface="Open Sans"/>
              </a:defRPr>
            </a:lvl2pPr>
            <a:lvl3pPr lvl="2" algn="l">
              <a:lnSpc>
                <a:spcPct val="100000"/>
              </a:lnSpc>
              <a:spcBef>
                <a:spcPts val="0"/>
              </a:spcBef>
              <a:spcAft>
                <a:spcPts val="0"/>
              </a:spcAft>
              <a:buSzPts val="4800"/>
              <a:buNone/>
              <a:defRPr sz="4800">
                <a:latin typeface="Open Sans"/>
                <a:ea typeface="Open Sans"/>
                <a:cs typeface="Open Sans"/>
                <a:sym typeface="Open Sans"/>
              </a:defRPr>
            </a:lvl3pPr>
            <a:lvl4pPr lvl="3" algn="l">
              <a:lnSpc>
                <a:spcPct val="100000"/>
              </a:lnSpc>
              <a:spcBef>
                <a:spcPts val="0"/>
              </a:spcBef>
              <a:spcAft>
                <a:spcPts val="0"/>
              </a:spcAft>
              <a:buSzPts val="4800"/>
              <a:buNone/>
              <a:defRPr sz="4800">
                <a:latin typeface="Open Sans"/>
                <a:ea typeface="Open Sans"/>
                <a:cs typeface="Open Sans"/>
                <a:sym typeface="Open Sans"/>
              </a:defRPr>
            </a:lvl4pPr>
            <a:lvl5pPr lvl="4" algn="l">
              <a:lnSpc>
                <a:spcPct val="100000"/>
              </a:lnSpc>
              <a:spcBef>
                <a:spcPts val="0"/>
              </a:spcBef>
              <a:spcAft>
                <a:spcPts val="0"/>
              </a:spcAft>
              <a:buSzPts val="4800"/>
              <a:buNone/>
              <a:defRPr sz="4800">
                <a:latin typeface="Open Sans"/>
                <a:ea typeface="Open Sans"/>
                <a:cs typeface="Open Sans"/>
                <a:sym typeface="Open Sans"/>
              </a:defRPr>
            </a:lvl5pPr>
            <a:lvl6pPr lvl="5" algn="l">
              <a:lnSpc>
                <a:spcPct val="100000"/>
              </a:lnSpc>
              <a:spcBef>
                <a:spcPts val="0"/>
              </a:spcBef>
              <a:spcAft>
                <a:spcPts val="0"/>
              </a:spcAft>
              <a:buSzPts val="4800"/>
              <a:buNone/>
              <a:defRPr sz="4800">
                <a:latin typeface="Open Sans"/>
                <a:ea typeface="Open Sans"/>
                <a:cs typeface="Open Sans"/>
                <a:sym typeface="Open Sans"/>
              </a:defRPr>
            </a:lvl6pPr>
            <a:lvl7pPr lvl="6" algn="l">
              <a:lnSpc>
                <a:spcPct val="100000"/>
              </a:lnSpc>
              <a:spcBef>
                <a:spcPts val="0"/>
              </a:spcBef>
              <a:spcAft>
                <a:spcPts val="0"/>
              </a:spcAft>
              <a:buSzPts val="4800"/>
              <a:buNone/>
              <a:defRPr sz="4800">
                <a:latin typeface="Open Sans"/>
                <a:ea typeface="Open Sans"/>
                <a:cs typeface="Open Sans"/>
                <a:sym typeface="Open Sans"/>
              </a:defRPr>
            </a:lvl7pPr>
            <a:lvl8pPr lvl="7" algn="l">
              <a:lnSpc>
                <a:spcPct val="100000"/>
              </a:lnSpc>
              <a:spcBef>
                <a:spcPts val="0"/>
              </a:spcBef>
              <a:spcAft>
                <a:spcPts val="0"/>
              </a:spcAft>
              <a:buSzPts val="4800"/>
              <a:buNone/>
              <a:defRPr sz="4800">
                <a:latin typeface="Open Sans"/>
                <a:ea typeface="Open Sans"/>
                <a:cs typeface="Open Sans"/>
                <a:sym typeface="Open Sans"/>
              </a:defRPr>
            </a:lvl8pPr>
            <a:lvl9pPr lvl="8" algn="l">
              <a:lnSpc>
                <a:spcPct val="100000"/>
              </a:lnSpc>
              <a:spcBef>
                <a:spcPts val="0"/>
              </a:spcBef>
              <a:spcAft>
                <a:spcPts val="0"/>
              </a:spcAft>
              <a:buSzPts val="4800"/>
              <a:buNone/>
              <a:defRPr sz="4800">
                <a:latin typeface="Open Sans"/>
                <a:ea typeface="Open Sans"/>
                <a:cs typeface="Open Sans"/>
                <a:sym typeface="Open Sans"/>
              </a:defRPr>
            </a:lvl9pPr>
          </a:lstStyle>
          <a:p>
            <a:endParaRPr/>
          </a:p>
        </p:txBody>
      </p:sp>
      <p:sp>
        <p:nvSpPr>
          <p:cNvPr id="150" name="Google Shape;150;p28"/>
          <p:cNvSpPr txBox="1">
            <a:spLocks noGrp="1"/>
          </p:cNvSpPr>
          <p:nvPr>
            <p:ph type="subTitle" idx="1"/>
          </p:nvPr>
        </p:nvSpPr>
        <p:spPr>
          <a:xfrm>
            <a:off x="1246625" y="1603812"/>
            <a:ext cx="3177300" cy="11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1" name="Google Shape;151;p28"/>
          <p:cNvSpPr txBox="1"/>
          <p:nvPr/>
        </p:nvSpPr>
        <p:spPr>
          <a:xfrm>
            <a:off x="1246625" y="3369250"/>
            <a:ext cx="3555000" cy="62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Roboto"/>
                <a:ea typeface="Roboto"/>
                <a:cs typeface="Roboto"/>
                <a:sym typeface="Roboto"/>
              </a:rPr>
              <a:t>CREDITS</a:t>
            </a:r>
            <a:r>
              <a:rPr lang="en" sz="1200" b="0" i="0" u="none" strike="noStrike" cap="none">
                <a:solidFill>
                  <a:schemeClr val="dk2"/>
                </a:solidFill>
                <a:latin typeface="Roboto"/>
                <a:ea typeface="Roboto"/>
                <a:cs typeface="Roboto"/>
                <a:sym typeface="Roboto"/>
              </a:rPr>
              <a:t>: This presentation template was created by </a:t>
            </a:r>
            <a:r>
              <a:rPr lang="en" sz="1200" b="1" i="0" u="none" strike="noStrike" cap="none">
                <a:solidFill>
                  <a:schemeClr val="hlink"/>
                </a:solidFill>
                <a:uFill>
                  <a:noFill/>
                </a:uFill>
                <a:latin typeface="Roboto"/>
                <a:ea typeface="Roboto"/>
                <a:cs typeface="Roboto"/>
                <a:sym typeface="Roboto"/>
                <a:hlinkClick r:id="rId2"/>
              </a:rPr>
              <a:t>Slidesgo</a:t>
            </a:r>
            <a:r>
              <a:rPr lang="en" sz="1200" b="0" i="0" u="none" strike="noStrike" cap="none">
                <a:solidFill>
                  <a:schemeClr val="dk2"/>
                </a:solidFill>
                <a:latin typeface="Roboto"/>
                <a:ea typeface="Roboto"/>
                <a:cs typeface="Roboto"/>
                <a:sym typeface="Roboto"/>
              </a:rPr>
              <a:t>, including icons by </a:t>
            </a:r>
            <a:r>
              <a:rPr lang="en" sz="1200" b="1" i="0" u="none" strike="noStrike" cap="none">
                <a:solidFill>
                  <a:schemeClr val="hlink"/>
                </a:solidFill>
                <a:uFill>
                  <a:noFill/>
                </a:uFill>
                <a:latin typeface="Roboto"/>
                <a:ea typeface="Roboto"/>
                <a:cs typeface="Roboto"/>
                <a:sym typeface="Roboto"/>
                <a:hlinkClick r:id="rId3"/>
              </a:rPr>
              <a:t>Flaticon</a:t>
            </a:r>
            <a:r>
              <a:rPr lang="en" sz="1200" b="0" i="0" u="none" strike="noStrike" cap="none">
                <a:solidFill>
                  <a:schemeClr val="dk2"/>
                </a:solidFill>
                <a:latin typeface="Roboto"/>
                <a:ea typeface="Roboto"/>
                <a:cs typeface="Roboto"/>
                <a:sym typeface="Roboto"/>
              </a:rPr>
              <a:t>, and infographics &amp; images by </a:t>
            </a:r>
            <a:r>
              <a:rPr lang="en" sz="1200" b="1" i="0" u="none" strike="noStrike" cap="none">
                <a:solidFill>
                  <a:schemeClr val="hlink"/>
                </a:solidFill>
                <a:uFill>
                  <a:noFill/>
                </a:uFill>
                <a:latin typeface="Roboto"/>
                <a:ea typeface="Roboto"/>
                <a:cs typeface="Roboto"/>
                <a:sym typeface="Roboto"/>
                <a:hlinkClick r:id="rId4"/>
              </a:rPr>
              <a:t>Freepik</a:t>
            </a:r>
            <a:endParaRPr sz="1200" b="1" i="0" u="none" strike="noStrike" cap="none">
              <a:solidFill>
                <a:schemeClr val="dk2"/>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p29"/>
          <p:cNvSpPr txBox="1">
            <a:spLocks noGrp="1"/>
          </p:cNvSpPr>
          <p:nvPr>
            <p:ph type="subTitle" idx="1"/>
          </p:nvPr>
        </p:nvSpPr>
        <p:spPr>
          <a:xfrm>
            <a:off x="826100" y="1469075"/>
            <a:ext cx="17253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55" name="Google Shape;155;p29"/>
          <p:cNvSpPr txBox="1">
            <a:spLocks noGrp="1"/>
          </p:cNvSpPr>
          <p:nvPr>
            <p:ph type="subTitle" idx="2"/>
          </p:nvPr>
        </p:nvSpPr>
        <p:spPr>
          <a:xfrm>
            <a:off x="713225" y="1826075"/>
            <a:ext cx="3750900" cy="26604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56" name="Google Shape;156;p29"/>
          <p:cNvSpPr txBox="1">
            <a:spLocks noGrp="1"/>
          </p:cNvSpPr>
          <p:nvPr>
            <p:ph type="subTitle" idx="3"/>
          </p:nvPr>
        </p:nvSpPr>
        <p:spPr>
          <a:xfrm>
            <a:off x="4464125" y="1826075"/>
            <a:ext cx="3966600" cy="26604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5038975" y="1896775"/>
            <a:ext cx="2486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17" name="Google Shape;17;p4"/>
          <p:cNvSpPr txBox="1">
            <a:spLocks noGrp="1"/>
          </p:cNvSpPr>
          <p:nvPr>
            <p:ph type="subTitle" idx="2"/>
          </p:nvPr>
        </p:nvSpPr>
        <p:spPr>
          <a:xfrm>
            <a:off x="5038975" y="22828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 name="Google Shape;18;p4"/>
          <p:cNvSpPr txBox="1">
            <a:spLocks noGrp="1"/>
          </p:cNvSpPr>
          <p:nvPr>
            <p:ph type="subTitle" idx="3"/>
          </p:nvPr>
        </p:nvSpPr>
        <p:spPr>
          <a:xfrm>
            <a:off x="1618925" y="1896775"/>
            <a:ext cx="26346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19" name="Google Shape;19;p4"/>
          <p:cNvSpPr txBox="1">
            <a:spLocks noGrp="1"/>
          </p:cNvSpPr>
          <p:nvPr>
            <p:ph type="subTitle" idx="4"/>
          </p:nvPr>
        </p:nvSpPr>
        <p:spPr>
          <a:xfrm>
            <a:off x="1693175" y="22828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 name="Google Shape;20;p4"/>
          <p:cNvSpPr txBox="1">
            <a:spLocks noGrp="1"/>
          </p:cNvSpPr>
          <p:nvPr>
            <p:ph type="subTitle" idx="5"/>
          </p:nvPr>
        </p:nvSpPr>
        <p:spPr>
          <a:xfrm>
            <a:off x="5038975" y="3677800"/>
            <a:ext cx="2486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21" name="Google Shape;21;p4"/>
          <p:cNvSpPr txBox="1">
            <a:spLocks noGrp="1"/>
          </p:cNvSpPr>
          <p:nvPr>
            <p:ph type="subTitle" idx="6"/>
          </p:nvPr>
        </p:nvSpPr>
        <p:spPr>
          <a:xfrm>
            <a:off x="5038975" y="4063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 name="Google Shape;22;p4"/>
          <p:cNvSpPr txBox="1">
            <a:spLocks noGrp="1"/>
          </p:cNvSpPr>
          <p:nvPr>
            <p:ph type="subTitle" idx="7"/>
          </p:nvPr>
        </p:nvSpPr>
        <p:spPr>
          <a:xfrm>
            <a:off x="1618925" y="3677800"/>
            <a:ext cx="26346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23" name="Google Shape;23;p4"/>
          <p:cNvSpPr txBox="1">
            <a:spLocks noGrp="1"/>
          </p:cNvSpPr>
          <p:nvPr>
            <p:ph type="subTitle" idx="8"/>
          </p:nvPr>
        </p:nvSpPr>
        <p:spPr>
          <a:xfrm>
            <a:off x="1693225" y="4063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 name="Google Shape;24;p4"/>
          <p:cNvSpPr txBox="1">
            <a:spLocks noGrp="1"/>
          </p:cNvSpPr>
          <p:nvPr>
            <p:ph type="title" idx="9"/>
          </p:nvPr>
        </p:nvSpPr>
        <p:spPr>
          <a:xfrm>
            <a:off x="2416625" y="128423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5" name="Google Shape;25;p4"/>
          <p:cNvSpPr txBox="1">
            <a:spLocks noGrp="1"/>
          </p:cNvSpPr>
          <p:nvPr>
            <p:ph type="title" idx="13"/>
          </p:nvPr>
        </p:nvSpPr>
        <p:spPr>
          <a:xfrm>
            <a:off x="5762425" y="128423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6" name="Google Shape;26;p4"/>
          <p:cNvSpPr txBox="1">
            <a:spLocks noGrp="1"/>
          </p:cNvSpPr>
          <p:nvPr>
            <p:ph type="title" idx="14"/>
          </p:nvPr>
        </p:nvSpPr>
        <p:spPr>
          <a:xfrm>
            <a:off x="2416675" y="306338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7" name="Google Shape;27;p4"/>
          <p:cNvSpPr txBox="1">
            <a:spLocks noGrp="1"/>
          </p:cNvSpPr>
          <p:nvPr>
            <p:ph type="title" idx="15"/>
          </p:nvPr>
        </p:nvSpPr>
        <p:spPr>
          <a:xfrm>
            <a:off x="5762425" y="306338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3">
  <p:cSld name="CUSTOM_4_2_2_1">
    <p:spTree>
      <p:nvGrpSpPr>
        <p:cNvPr id="1" name="Shape 158"/>
        <p:cNvGrpSpPr/>
        <p:nvPr/>
      </p:nvGrpSpPr>
      <p:grpSpPr>
        <a:xfrm>
          <a:off x="0" y="0"/>
          <a:ext cx="0" cy="0"/>
          <a:chOff x="0" y="0"/>
          <a:chExt cx="0" cy="0"/>
        </a:xfrm>
      </p:grpSpPr>
      <p:sp>
        <p:nvSpPr>
          <p:cNvPr id="159" name="Google Shape;159;p31"/>
          <p:cNvSpPr txBox="1">
            <a:spLocks noGrp="1"/>
          </p:cNvSpPr>
          <p:nvPr>
            <p:ph type="subTitle" idx="1"/>
          </p:nvPr>
        </p:nvSpPr>
        <p:spPr>
          <a:xfrm>
            <a:off x="5905150" y="1541550"/>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0" name="Google Shape;160;p31"/>
          <p:cNvSpPr txBox="1">
            <a:spLocks noGrp="1"/>
          </p:cNvSpPr>
          <p:nvPr>
            <p:ph type="subTitle" idx="2"/>
          </p:nvPr>
        </p:nvSpPr>
        <p:spPr>
          <a:xfrm>
            <a:off x="5905150" y="1931188"/>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1" name="Google Shape;161;p31"/>
          <p:cNvSpPr txBox="1">
            <a:spLocks noGrp="1"/>
          </p:cNvSpPr>
          <p:nvPr>
            <p:ph type="subTitle" idx="3"/>
          </p:nvPr>
        </p:nvSpPr>
        <p:spPr>
          <a:xfrm>
            <a:off x="5905150" y="3734600"/>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2" name="Google Shape;162;p31"/>
          <p:cNvSpPr txBox="1">
            <a:spLocks noGrp="1"/>
          </p:cNvSpPr>
          <p:nvPr>
            <p:ph type="subTitle" idx="4"/>
          </p:nvPr>
        </p:nvSpPr>
        <p:spPr>
          <a:xfrm>
            <a:off x="5905250" y="4124238"/>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3" name="Google Shape;163;p31"/>
          <p:cNvSpPr txBox="1">
            <a:spLocks noGrp="1"/>
          </p:cNvSpPr>
          <p:nvPr>
            <p:ph type="subTitle" idx="5"/>
          </p:nvPr>
        </p:nvSpPr>
        <p:spPr>
          <a:xfrm>
            <a:off x="5905150" y="2638075"/>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4" name="Google Shape;164;p31"/>
          <p:cNvSpPr txBox="1">
            <a:spLocks noGrp="1"/>
          </p:cNvSpPr>
          <p:nvPr>
            <p:ph type="subTitle" idx="6"/>
          </p:nvPr>
        </p:nvSpPr>
        <p:spPr>
          <a:xfrm>
            <a:off x="5905150" y="3027713"/>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5" name="Google Shape;165;p3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6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1_1">
    <p:bg>
      <p:bgPr>
        <a:solidFill>
          <a:schemeClr val="dk1"/>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2410500" y="3903900"/>
            <a:ext cx="4323000" cy="49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0" name="Google Shape;30;p5"/>
          <p:cNvSpPr txBox="1">
            <a:spLocks noGrp="1"/>
          </p:cNvSpPr>
          <p:nvPr>
            <p:ph type="subTitle" idx="1"/>
          </p:nvPr>
        </p:nvSpPr>
        <p:spPr>
          <a:xfrm>
            <a:off x="1842900" y="2906688"/>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318975" y="2414700"/>
            <a:ext cx="30588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6"/>
          <p:cNvSpPr txBox="1">
            <a:spLocks noGrp="1"/>
          </p:cNvSpPr>
          <p:nvPr>
            <p:ph type="title" idx="2"/>
          </p:nvPr>
        </p:nvSpPr>
        <p:spPr>
          <a:xfrm>
            <a:off x="5318975" y="1436388"/>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34" name="Google Shape;34;p6"/>
          <p:cNvSpPr txBox="1">
            <a:spLocks noGrp="1"/>
          </p:cNvSpPr>
          <p:nvPr>
            <p:ph type="subTitle" idx="1"/>
          </p:nvPr>
        </p:nvSpPr>
        <p:spPr>
          <a:xfrm>
            <a:off x="5318975" y="3206725"/>
            <a:ext cx="2562900" cy="50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22375" y="1903400"/>
            <a:ext cx="4562100" cy="204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37" name="Google Shape;37;p7"/>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1902325" y="539500"/>
            <a:ext cx="5154300" cy="11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42" name="Google Shape;42;p9"/>
          <p:cNvSpPr txBox="1">
            <a:spLocks noGrp="1"/>
          </p:cNvSpPr>
          <p:nvPr>
            <p:ph type="subTitle" idx="1"/>
          </p:nvPr>
        </p:nvSpPr>
        <p:spPr>
          <a:xfrm>
            <a:off x="2206975" y="1969588"/>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10"/>
          <p:cNvSpPr txBox="1">
            <a:spLocks noGrp="1"/>
          </p:cNvSpPr>
          <p:nvPr>
            <p:ph type="subTitle" idx="1"/>
          </p:nvPr>
        </p:nvSpPr>
        <p:spPr>
          <a:xfrm>
            <a:off x="2381775" y="3115725"/>
            <a:ext cx="24861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46" name="Google Shape;46;p10"/>
          <p:cNvSpPr txBox="1">
            <a:spLocks noGrp="1"/>
          </p:cNvSpPr>
          <p:nvPr>
            <p:ph type="subTitle" idx="2"/>
          </p:nvPr>
        </p:nvSpPr>
        <p:spPr>
          <a:xfrm>
            <a:off x="2381775" y="3504100"/>
            <a:ext cx="2486100" cy="6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7" name="Google Shape;47;p10"/>
          <p:cNvSpPr txBox="1">
            <a:spLocks noGrp="1"/>
          </p:cNvSpPr>
          <p:nvPr>
            <p:ph type="subTitle" idx="3"/>
          </p:nvPr>
        </p:nvSpPr>
        <p:spPr>
          <a:xfrm>
            <a:off x="2381763" y="1665225"/>
            <a:ext cx="24861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48" name="Google Shape;48;p10"/>
          <p:cNvSpPr txBox="1">
            <a:spLocks noGrp="1"/>
          </p:cNvSpPr>
          <p:nvPr>
            <p:ph type="subTitle" idx="4"/>
          </p:nvPr>
        </p:nvSpPr>
        <p:spPr>
          <a:xfrm>
            <a:off x="2381763" y="2053600"/>
            <a:ext cx="2486100" cy="6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2375" y="1152475"/>
            <a:ext cx="76992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ctrTitle"/>
          </p:nvPr>
        </p:nvSpPr>
        <p:spPr>
          <a:xfrm>
            <a:off x="985350" y="1096150"/>
            <a:ext cx="7173300" cy="171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SC1015 Mini Project:</a:t>
            </a:r>
            <a:endParaRPr/>
          </a:p>
          <a:p>
            <a:pPr marL="0" lvl="0" indent="0" algn="ctr" rtl="0">
              <a:spcBef>
                <a:spcPts val="0"/>
              </a:spcBef>
              <a:spcAft>
                <a:spcPts val="0"/>
              </a:spcAft>
              <a:buNone/>
            </a:pPr>
            <a:r>
              <a:rPr lang="en"/>
              <a:t>Earthquake Prediction</a:t>
            </a:r>
            <a:endParaRPr/>
          </a:p>
        </p:txBody>
      </p:sp>
      <p:sp>
        <p:nvSpPr>
          <p:cNvPr id="173" name="Google Shape;173;p34"/>
          <p:cNvSpPr txBox="1">
            <a:spLocks noGrp="1"/>
          </p:cNvSpPr>
          <p:nvPr>
            <p:ph type="subTitle" idx="1"/>
          </p:nvPr>
        </p:nvSpPr>
        <p:spPr>
          <a:xfrm>
            <a:off x="985350" y="2846450"/>
            <a:ext cx="7173000" cy="4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C133 Team 4:</a:t>
            </a:r>
            <a:br>
              <a:rPr lang="en"/>
            </a:br>
            <a:r>
              <a:rPr lang="en"/>
              <a:t> Lee Min Han (U2222834A), Ravipudi Abhijeet Chowdary (U2220816C),</a:t>
            </a:r>
            <a:endParaRPr/>
          </a:p>
          <a:p>
            <a:pPr marL="0" lvl="0" indent="0" algn="ctr" rtl="0">
              <a:spcBef>
                <a:spcPts val="0"/>
              </a:spcBef>
              <a:spcAft>
                <a:spcPts val="0"/>
              </a:spcAft>
              <a:buNone/>
            </a:pPr>
            <a:r>
              <a:rPr lang="en"/>
              <a:t> Leong Ling Min Fernando (U2220587L)</a:t>
            </a:r>
            <a:endParaRPr/>
          </a:p>
        </p:txBody>
      </p:sp>
      <p:pic>
        <p:nvPicPr>
          <p:cNvPr id="174" name="Google Shape;174;p34"/>
          <p:cNvPicPr preferRelativeResize="0"/>
          <p:nvPr/>
        </p:nvPicPr>
        <p:blipFill>
          <a:blip r:embed="rId3">
            <a:alphaModFix/>
          </a:blip>
          <a:stretch>
            <a:fillRect/>
          </a:stretch>
        </p:blipFill>
        <p:spPr>
          <a:xfrm>
            <a:off x="6660249" y="3024773"/>
            <a:ext cx="3317000" cy="2118725"/>
          </a:xfrm>
          <a:prstGeom prst="rect">
            <a:avLst/>
          </a:prstGeom>
          <a:noFill/>
          <a:ln>
            <a:noFill/>
          </a:ln>
        </p:spPr>
      </p:pic>
      <p:pic>
        <p:nvPicPr>
          <p:cNvPr id="175" name="Google Shape;175;p34"/>
          <p:cNvPicPr preferRelativeResize="0"/>
          <p:nvPr/>
        </p:nvPicPr>
        <p:blipFill>
          <a:blip r:embed="rId3">
            <a:alphaModFix/>
          </a:blip>
          <a:stretch>
            <a:fillRect/>
          </a:stretch>
        </p:blipFill>
        <p:spPr>
          <a:xfrm flipH="1">
            <a:off x="-819450" y="3024772"/>
            <a:ext cx="3317000" cy="21187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52" name="Google Shape;252;p43"/>
          <p:cNvSpPr txBox="1"/>
          <p:nvPr/>
        </p:nvSpPr>
        <p:spPr>
          <a:xfrm>
            <a:off x="722375" y="1254750"/>
            <a:ext cx="6672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latin typeface="Oswald"/>
                <a:ea typeface="Oswald"/>
                <a:cs typeface="Oswald"/>
                <a:sym typeface="Oswald"/>
              </a:rPr>
              <a:t>Training the Model</a:t>
            </a:r>
            <a:endParaRPr sz="2000">
              <a:solidFill>
                <a:srgbClr val="FF0000"/>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53" name="Google Shape;253;p43"/>
          <p:cNvPicPr preferRelativeResize="0"/>
          <p:nvPr/>
        </p:nvPicPr>
        <p:blipFill>
          <a:blip r:embed="rId3">
            <a:alphaModFix/>
          </a:blip>
          <a:stretch>
            <a:fillRect/>
          </a:stretch>
        </p:blipFill>
        <p:spPr>
          <a:xfrm>
            <a:off x="722375" y="1861225"/>
            <a:ext cx="4665251" cy="2488750"/>
          </a:xfrm>
          <a:prstGeom prst="rect">
            <a:avLst/>
          </a:prstGeom>
          <a:noFill/>
          <a:ln>
            <a:noFill/>
          </a:ln>
        </p:spPr>
      </p:pic>
      <p:sp>
        <p:nvSpPr>
          <p:cNvPr id="254" name="Google Shape;254;p43"/>
          <p:cNvSpPr txBox="1"/>
          <p:nvPr/>
        </p:nvSpPr>
        <p:spPr>
          <a:xfrm>
            <a:off x="5600075" y="1925225"/>
            <a:ext cx="3071400" cy="2252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Input: Earthquake Epicentre Coordinates</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Output: Clusters of Earthquake Location</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Split the data into train and test sets </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Compare with existing data to determine effectiveness of model</a:t>
            </a:r>
            <a:endParaRPr sz="1300">
              <a:solidFill>
                <a:srgbClr val="FFFFFE"/>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60" name="Google Shape;260;p44"/>
          <p:cNvSpPr txBox="1"/>
          <p:nvPr/>
        </p:nvSpPr>
        <p:spPr>
          <a:xfrm>
            <a:off x="722375" y="1254750"/>
            <a:ext cx="6672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latin typeface="Oswald"/>
                <a:ea typeface="Oswald"/>
                <a:cs typeface="Oswald"/>
                <a:sym typeface="Oswald"/>
              </a:rPr>
              <a:t>Hyperparameters of Model</a:t>
            </a:r>
            <a:endParaRPr sz="2000">
              <a:solidFill>
                <a:srgbClr val="FF0000"/>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61" name="Google Shape;261;p44"/>
          <p:cNvSpPr txBox="1"/>
          <p:nvPr/>
        </p:nvSpPr>
        <p:spPr>
          <a:xfrm>
            <a:off x="273400" y="1661775"/>
            <a:ext cx="8148300" cy="572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Hyperparameters of K-Means Clustering Model: n_clusters and random_state</a:t>
            </a:r>
            <a:endParaRPr sz="1300">
              <a:solidFill>
                <a:srgbClr val="FFFFFE"/>
              </a:solidFill>
              <a:latin typeface="Roboto"/>
              <a:ea typeface="Roboto"/>
              <a:cs typeface="Roboto"/>
              <a:sym typeface="Roboto"/>
            </a:endParaRPr>
          </a:p>
        </p:txBody>
      </p:sp>
      <p:sp>
        <p:nvSpPr>
          <p:cNvPr id="262" name="Google Shape;262;p44"/>
          <p:cNvSpPr txBox="1"/>
          <p:nvPr/>
        </p:nvSpPr>
        <p:spPr>
          <a:xfrm>
            <a:off x="250775" y="2846275"/>
            <a:ext cx="7616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Hyperparameters for Hierarchical Clustering mode: n_clusters and linkage</a:t>
            </a:r>
            <a:endParaRPr>
              <a:solidFill>
                <a:srgbClr val="FFFFFE"/>
              </a:solidFill>
              <a:latin typeface="Roboto"/>
              <a:ea typeface="Roboto"/>
              <a:cs typeface="Roboto"/>
              <a:sym typeface="Roboto"/>
            </a:endParaRPr>
          </a:p>
        </p:txBody>
      </p:sp>
      <p:pic>
        <p:nvPicPr>
          <p:cNvPr id="263" name="Google Shape;263;p44"/>
          <p:cNvPicPr preferRelativeResize="0"/>
          <p:nvPr/>
        </p:nvPicPr>
        <p:blipFill>
          <a:blip r:embed="rId3">
            <a:alphaModFix/>
          </a:blip>
          <a:stretch>
            <a:fillRect/>
          </a:stretch>
        </p:blipFill>
        <p:spPr>
          <a:xfrm>
            <a:off x="1823425" y="2234475"/>
            <a:ext cx="5048250" cy="304800"/>
          </a:xfrm>
          <a:prstGeom prst="rect">
            <a:avLst/>
          </a:prstGeom>
          <a:noFill/>
          <a:ln>
            <a:noFill/>
          </a:ln>
        </p:spPr>
      </p:pic>
      <p:pic>
        <p:nvPicPr>
          <p:cNvPr id="264" name="Google Shape;264;p44"/>
          <p:cNvPicPr preferRelativeResize="0"/>
          <p:nvPr/>
        </p:nvPicPr>
        <p:blipFill>
          <a:blip r:embed="rId4">
            <a:alphaModFix/>
          </a:blip>
          <a:stretch>
            <a:fillRect/>
          </a:stretch>
        </p:blipFill>
        <p:spPr>
          <a:xfrm>
            <a:off x="152400" y="3398875"/>
            <a:ext cx="8029575" cy="28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70" name="Google Shape;270;p45"/>
          <p:cNvSpPr txBox="1"/>
          <p:nvPr/>
        </p:nvSpPr>
        <p:spPr>
          <a:xfrm>
            <a:off x="722375" y="1254750"/>
            <a:ext cx="6672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1"/>
                </a:solidFill>
                <a:latin typeface="Oswald"/>
                <a:ea typeface="Oswald"/>
                <a:cs typeface="Oswald"/>
                <a:sym typeface="Oswald"/>
              </a:rPr>
              <a:t>Calculating the probability of an earthquake occurring at a location </a:t>
            </a:r>
            <a:endParaRPr sz="2000">
              <a:solidFill>
                <a:schemeClr val="accent1"/>
              </a:solidFill>
              <a:latin typeface="Oswald"/>
              <a:ea typeface="Oswald"/>
              <a:cs typeface="Oswald"/>
              <a:sym typeface="Oswald"/>
            </a:endParaRPr>
          </a:p>
          <a:p>
            <a:pPr marL="0" lvl="0" indent="0" algn="l" rtl="0">
              <a:spcBef>
                <a:spcPts val="0"/>
              </a:spcBef>
              <a:spcAft>
                <a:spcPts val="0"/>
              </a:spcAft>
              <a:buNone/>
            </a:pPr>
            <a:endParaRPr sz="2000">
              <a:solidFill>
                <a:schemeClr val="accent1"/>
              </a:solidFill>
              <a:latin typeface="Oswald"/>
              <a:ea typeface="Oswald"/>
              <a:cs typeface="Oswald"/>
              <a:sym typeface="Oswald"/>
            </a:endParaRPr>
          </a:p>
          <a:p>
            <a:pPr marL="0" lvl="0" indent="0" algn="l" rtl="0">
              <a:spcBef>
                <a:spcPts val="0"/>
              </a:spcBef>
              <a:spcAft>
                <a:spcPts val="0"/>
              </a:spcAft>
              <a:buNone/>
            </a:pPr>
            <a:r>
              <a:rPr lang="en">
                <a:solidFill>
                  <a:srgbClr val="FFFFFE"/>
                </a:solidFill>
                <a:latin typeface="Roboto"/>
                <a:ea typeface="Roboto"/>
                <a:cs typeface="Roboto"/>
                <a:sym typeface="Roboto"/>
              </a:rPr>
              <a:t>We have opted for a heuristic approach to calculate the probability of an earthquake occurring at a location using the train set, with the probability given by the formula shown below:</a:t>
            </a:r>
            <a:endParaRPr>
              <a:solidFill>
                <a:srgbClr val="FFFFFE"/>
              </a:solidFill>
              <a:latin typeface="Oswald"/>
              <a:ea typeface="Oswald"/>
              <a:cs typeface="Oswald"/>
              <a:sym typeface="Oswald"/>
            </a:endParaRPr>
          </a:p>
          <a:p>
            <a:pPr marL="0" lvl="0" indent="0" algn="l" rtl="0">
              <a:spcBef>
                <a:spcPts val="0"/>
              </a:spcBef>
              <a:spcAft>
                <a:spcPts val="0"/>
              </a:spcAft>
              <a:buNone/>
            </a:pPr>
            <a:endParaRPr>
              <a:latin typeface="Roboto"/>
              <a:ea typeface="Roboto"/>
              <a:cs typeface="Roboto"/>
              <a:sym typeface="Roboto"/>
            </a:endParaRPr>
          </a:p>
        </p:txBody>
      </p:sp>
      <p:pic>
        <p:nvPicPr>
          <p:cNvPr id="271" name="Google Shape;271;p45"/>
          <p:cNvPicPr preferRelativeResize="0"/>
          <p:nvPr/>
        </p:nvPicPr>
        <p:blipFill>
          <a:blip r:embed="rId3">
            <a:alphaModFix/>
          </a:blip>
          <a:stretch>
            <a:fillRect/>
          </a:stretch>
        </p:blipFill>
        <p:spPr>
          <a:xfrm>
            <a:off x="575225" y="3332467"/>
            <a:ext cx="7846350" cy="28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77" name="Google Shape;277;p46"/>
          <p:cNvSpPr txBox="1"/>
          <p:nvPr/>
        </p:nvSpPr>
        <p:spPr>
          <a:xfrm>
            <a:off x="722375" y="1102350"/>
            <a:ext cx="7860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1"/>
                </a:solidFill>
                <a:latin typeface="Oswald"/>
                <a:ea typeface="Oswald"/>
                <a:cs typeface="Oswald"/>
                <a:sym typeface="Oswald"/>
              </a:rPr>
              <a:t>Calculating the Prediction Error</a:t>
            </a:r>
            <a:endParaRPr sz="2000">
              <a:solidFill>
                <a:schemeClr val="accent1"/>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Oswald"/>
              <a:ea typeface="Oswald"/>
              <a:cs typeface="Oswald"/>
              <a:sym typeface="Oswald"/>
            </a:endParaRPr>
          </a:p>
          <a:p>
            <a:pPr marL="457200" lvl="0" indent="-317500" algn="l" rtl="0">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Randomly generate 664 test points and their probabilities using the train set, and test it against whether an earthquake really occurred at the locations in the test set. </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After generating the prediction errors for the 664 test points, we then calculate the average prediction error for the number of clusters for both models.</a:t>
            </a:r>
            <a:endParaRPr>
              <a:latin typeface="Roboto"/>
              <a:ea typeface="Roboto"/>
              <a:cs typeface="Roboto"/>
              <a:sym typeface="Roboto"/>
            </a:endParaRPr>
          </a:p>
        </p:txBody>
      </p:sp>
      <p:pic>
        <p:nvPicPr>
          <p:cNvPr id="278" name="Google Shape;278;p46"/>
          <p:cNvPicPr preferRelativeResize="0"/>
          <p:nvPr/>
        </p:nvPicPr>
        <p:blipFill>
          <a:blip r:embed="rId3">
            <a:alphaModFix/>
          </a:blip>
          <a:stretch>
            <a:fillRect/>
          </a:stretch>
        </p:blipFill>
        <p:spPr>
          <a:xfrm>
            <a:off x="2447599" y="2756875"/>
            <a:ext cx="3981299" cy="2145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K-means Clustering?</a:t>
            </a:r>
            <a:endParaRPr/>
          </a:p>
        </p:txBody>
      </p:sp>
      <p:pic>
        <p:nvPicPr>
          <p:cNvPr id="284" name="Google Shape;284;p47"/>
          <p:cNvPicPr preferRelativeResize="0"/>
          <p:nvPr/>
        </p:nvPicPr>
        <p:blipFill>
          <a:blip r:embed="rId3">
            <a:alphaModFix/>
          </a:blip>
          <a:stretch>
            <a:fillRect/>
          </a:stretch>
        </p:blipFill>
        <p:spPr>
          <a:xfrm>
            <a:off x="1428975" y="1003100"/>
            <a:ext cx="5917425" cy="2985050"/>
          </a:xfrm>
          <a:prstGeom prst="rect">
            <a:avLst/>
          </a:prstGeom>
          <a:noFill/>
          <a:ln>
            <a:noFill/>
          </a:ln>
        </p:spPr>
      </p:pic>
      <p:sp>
        <p:nvSpPr>
          <p:cNvPr id="285" name="Google Shape;285;p47"/>
          <p:cNvSpPr txBox="1"/>
          <p:nvPr/>
        </p:nvSpPr>
        <p:spPr>
          <a:xfrm>
            <a:off x="311525" y="3942325"/>
            <a:ext cx="8520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Randomly selects K initial centroids</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Each data point is then assigned to the cluster whose centroid is closest to it in terms of Euclidean distance. </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Algorithm recalculates the centroids of each cluster as the mean of all the data points in that cluster</a:t>
            </a:r>
            <a:endParaRPr>
              <a:solidFill>
                <a:srgbClr val="FFFFFE"/>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8"/>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p:txBody>
      </p:sp>
      <p:pic>
        <p:nvPicPr>
          <p:cNvPr id="291" name="Google Shape;291;p48"/>
          <p:cNvPicPr preferRelativeResize="0"/>
          <p:nvPr/>
        </p:nvPicPr>
        <p:blipFill>
          <a:blip r:embed="rId3">
            <a:alphaModFix/>
          </a:blip>
          <a:stretch>
            <a:fillRect/>
          </a:stretch>
        </p:blipFill>
        <p:spPr>
          <a:xfrm>
            <a:off x="5327195" y="1017725"/>
            <a:ext cx="3545450" cy="2730050"/>
          </a:xfrm>
          <a:prstGeom prst="rect">
            <a:avLst/>
          </a:prstGeom>
          <a:noFill/>
          <a:ln>
            <a:noFill/>
          </a:ln>
        </p:spPr>
      </p:pic>
      <p:pic>
        <p:nvPicPr>
          <p:cNvPr id="292" name="Google Shape;292;p48"/>
          <p:cNvPicPr preferRelativeResize="0"/>
          <p:nvPr/>
        </p:nvPicPr>
        <p:blipFill>
          <a:blip r:embed="rId4">
            <a:alphaModFix/>
          </a:blip>
          <a:stretch>
            <a:fillRect/>
          </a:stretch>
        </p:blipFill>
        <p:spPr>
          <a:xfrm>
            <a:off x="303000" y="1204806"/>
            <a:ext cx="4839525" cy="2271042"/>
          </a:xfrm>
          <a:prstGeom prst="rect">
            <a:avLst/>
          </a:prstGeom>
          <a:noFill/>
          <a:ln>
            <a:noFill/>
          </a:ln>
        </p:spPr>
      </p:pic>
      <p:sp>
        <p:nvSpPr>
          <p:cNvPr id="293" name="Google Shape;293;p48"/>
          <p:cNvSpPr txBox="1"/>
          <p:nvPr/>
        </p:nvSpPr>
        <p:spPr>
          <a:xfrm>
            <a:off x="475050" y="4115750"/>
            <a:ext cx="8193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Decided to use 3 clusters as a middle point as it is the point where the curve starts to flatten, just like an elbow</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Chose to do a range from 1 to 5 clusters to see which is the best cluster.</a:t>
            </a:r>
            <a:endParaRPr>
              <a:solidFill>
                <a:srgbClr val="FFFFFE"/>
              </a:solidFill>
              <a:latin typeface="Roboto"/>
              <a:ea typeface="Roboto"/>
              <a:cs typeface="Roboto"/>
              <a:sym typeface="Roboto"/>
            </a:endParaRPr>
          </a:p>
        </p:txBody>
      </p:sp>
      <p:sp>
        <p:nvSpPr>
          <p:cNvPr id="294" name="Google Shape;294;p48"/>
          <p:cNvSpPr/>
          <p:nvPr/>
        </p:nvSpPr>
        <p:spPr>
          <a:xfrm>
            <a:off x="6049100" y="2940575"/>
            <a:ext cx="244200" cy="22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E"/>
              </a:solidFill>
              <a:highlight>
                <a:srgbClr val="FFFFFE"/>
              </a:highlight>
            </a:endParaRPr>
          </a:p>
        </p:txBody>
      </p:sp>
      <p:cxnSp>
        <p:nvCxnSpPr>
          <p:cNvPr id="295" name="Google Shape;295;p48"/>
          <p:cNvCxnSpPr>
            <a:endCxn id="294" idx="3"/>
          </p:cNvCxnSpPr>
          <p:nvPr/>
        </p:nvCxnSpPr>
        <p:spPr>
          <a:xfrm rot="10800000" flipH="1">
            <a:off x="5392762" y="3135953"/>
            <a:ext cx="692100" cy="9798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01" name="Google Shape;301;p49"/>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02" name="Google Shape;302;p49"/>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03" name="Google Shape;303;p49"/>
          <p:cNvSpPr txBox="1"/>
          <p:nvPr/>
        </p:nvSpPr>
        <p:spPr>
          <a:xfrm>
            <a:off x="411100" y="3708350"/>
            <a:ext cx="3589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1 Cluster:</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(105.3037, 30.2905)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0.8784305950343161</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FF0000"/>
                </a:solidFill>
                <a:latin typeface="Roboto"/>
                <a:ea typeface="Roboto"/>
                <a:cs typeface="Roboto"/>
                <a:sym typeface="Roboto"/>
              </a:rPr>
              <a:t>0.39514568899934893</a:t>
            </a:r>
            <a:endParaRPr sz="1200">
              <a:solidFill>
                <a:srgbClr val="FF0000"/>
              </a:solidFill>
              <a:latin typeface="Roboto"/>
              <a:ea typeface="Roboto"/>
              <a:cs typeface="Roboto"/>
              <a:sym typeface="Roboto"/>
            </a:endParaRPr>
          </a:p>
        </p:txBody>
      </p:sp>
      <p:sp>
        <p:nvSpPr>
          <p:cNvPr id="304" name="Google Shape;304;p49"/>
          <p:cNvSpPr txBox="1"/>
          <p:nvPr/>
        </p:nvSpPr>
        <p:spPr>
          <a:xfrm>
            <a:off x="4730625" y="3708350"/>
            <a:ext cx="3537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2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(124.4156, 25.8194)</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0.1935104099435161</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0.28601936619348195</a:t>
            </a:r>
            <a:endParaRPr/>
          </a:p>
        </p:txBody>
      </p:sp>
      <p:pic>
        <p:nvPicPr>
          <p:cNvPr id="305" name="Google Shape;305;p49"/>
          <p:cNvPicPr preferRelativeResize="0"/>
          <p:nvPr/>
        </p:nvPicPr>
        <p:blipFill>
          <a:blip r:embed="rId4">
            <a:alphaModFix/>
          </a:blip>
          <a:stretch>
            <a:fillRect/>
          </a:stretch>
        </p:blipFill>
        <p:spPr>
          <a:xfrm>
            <a:off x="411100" y="1136550"/>
            <a:ext cx="3836026" cy="2574358"/>
          </a:xfrm>
          <a:prstGeom prst="rect">
            <a:avLst/>
          </a:prstGeom>
          <a:noFill/>
          <a:ln>
            <a:noFill/>
          </a:ln>
        </p:spPr>
      </p:pic>
      <p:pic>
        <p:nvPicPr>
          <p:cNvPr id="306" name="Google Shape;306;p49"/>
          <p:cNvPicPr preferRelativeResize="0"/>
          <p:nvPr/>
        </p:nvPicPr>
        <p:blipFill>
          <a:blip r:embed="rId5">
            <a:alphaModFix/>
          </a:blip>
          <a:stretch>
            <a:fillRect/>
          </a:stretch>
        </p:blipFill>
        <p:spPr>
          <a:xfrm>
            <a:off x="4730624" y="1141400"/>
            <a:ext cx="3836025" cy="25694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12" name="Google Shape;312;p50"/>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13" name="Google Shape;313;p50"/>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14" name="Google Shape;314;p50"/>
          <p:cNvSpPr txBox="1"/>
          <p:nvPr/>
        </p:nvSpPr>
        <p:spPr>
          <a:xfrm>
            <a:off x="411100" y="3708350"/>
            <a:ext cx="3675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3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(97.0897, 30.0555)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0.17969852330722139</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0.16831421111751016</a:t>
            </a:r>
            <a:endParaRPr sz="1200">
              <a:solidFill>
                <a:srgbClr val="FFFFFE"/>
              </a:solidFill>
              <a:latin typeface="Roboto"/>
              <a:ea typeface="Roboto"/>
              <a:cs typeface="Roboto"/>
              <a:sym typeface="Roboto"/>
            </a:endParaRPr>
          </a:p>
        </p:txBody>
      </p:sp>
      <p:sp>
        <p:nvSpPr>
          <p:cNvPr id="315" name="Google Shape;315;p50"/>
          <p:cNvSpPr txBox="1"/>
          <p:nvPr/>
        </p:nvSpPr>
        <p:spPr>
          <a:xfrm>
            <a:off x="4730627" y="3708350"/>
            <a:ext cx="3537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4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(96.9292, 29.8278)</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0.1675810932404978</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0.16996636257275577</a:t>
            </a:r>
            <a:endParaRPr/>
          </a:p>
        </p:txBody>
      </p:sp>
      <p:pic>
        <p:nvPicPr>
          <p:cNvPr id="316" name="Google Shape;316;p50"/>
          <p:cNvPicPr preferRelativeResize="0"/>
          <p:nvPr/>
        </p:nvPicPr>
        <p:blipFill>
          <a:blip r:embed="rId4">
            <a:alphaModFix/>
          </a:blip>
          <a:stretch>
            <a:fillRect/>
          </a:stretch>
        </p:blipFill>
        <p:spPr>
          <a:xfrm>
            <a:off x="411100" y="1138516"/>
            <a:ext cx="3835674" cy="2570447"/>
          </a:xfrm>
          <a:prstGeom prst="rect">
            <a:avLst/>
          </a:prstGeom>
          <a:noFill/>
          <a:ln>
            <a:noFill/>
          </a:ln>
        </p:spPr>
      </p:pic>
      <p:pic>
        <p:nvPicPr>
          <p:cNvPr id="317" name="Google Shape;317;p50"/>
          <p:cNvPicPr preferRelativeResize="0"/>
          <p:nvPr/>
        </p:nvPicPr>
        <p:blipFill>
          <a:blip r:embed="rId5">
            <a:alphaModFix/>
          </a:blip>
          <a:stretch>
            <a:fillRect/>
          </a:stretch>
        </p:blipFill>
        <p:spPr>
          <a:xfrm>
            <a:off x="4730613" y="1139125"/>
            <a:ext cx="3835697" cy="2569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23" name="Google Shape;323;p51"/>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24" name="Google Shape;324;p51"/>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25" name="Google Shape;325;p51"/>
          <p:cNvSpPr txBox="1"/>
          <p:nvPr/>
        </p:nvSpPr>
        <p:spPr>
          <a:xfrm>
            <a:off x="5486700" y="1678550"/>
            <a:ext cx="3675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5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(99.8480, 44.9339)</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0.033443168368501155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326" name="Google Shape;326;p51"/>
          <p:cNvSpPr txBox="1"/>
          <p:nvPr/>
        </p:nvSpPr>
        <p:spPr>
          <a:xfrm>
            <a:off x="5606925" y="3187650"/>
            <a:ext cx="321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Best number of clusters for K-Means Model is 5, as it has the lowest average prediction error of about 0.05</a:t>
            </a:r>
            <a:endParaRPr>
              <a:solidFill>
                <a:srgbClr val="FFFFFE"/>
              </a:solidFill>
              <a:latin typeface="Roboto"/>
              <a:ea typeface="Roboto"/>
              <a:cs typeface="Roboto"/>
              <a:sym typeface="Roboto"/>
            </a:endParaRPr>
          </a:p>
        </p:txBody>
      </p:sp>
      <p:pic>
        <p:nvPicPr>
          <p:cNvPr id="327" name="Google Shape;327;p51"/>
          <p:cNvPicPr preferRelativeResize="0"/>
          <p:nvPr/>
        </p:nvPicPr>
        <p:blipFill>
          <a:blip r:embed="rId4">
            <a:alphaModFix/>
          </a:blip>
          <a:stretch>
            <a:fillRect/>
          </a:stretch>
        </p:blipFill>
        <p:spPr>
          <a:xfrm>
            <a:off x="87025" y="1267450"/>
            <a:ext cx="5399675" cy="3613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Hierarchical Clustering?</a:t>
            </a:r>
            <a:endParaRPr/>
          </a:p>
          <a:p>
            <a:pPr marL="0" lvl="0" indent="0" algn="l" rtl="0">
              <a:spcBef>
                <a:spcPts val="0"/>
              </a:spcBef>
              <a:spcAft>
                <a:spcPts val="0"/>
              </a:spcAft>
              <a:buNone/>
            </a:pPr>
            <a:endParaRPr/>
          </a:p>
        </p:txBody>
      </p:sp>
      <p:pic>
        <p:nvPicPr>
          <p:cNvPr id="333" name="Google Shape;333;p52"/>
          <p:cNvPicPr preferRelativeResize="0"/>
          <p:nvPr/>
        </p:nvPicPr>
        <p:blipFill>
          <a:blip r:embed="rId3">
            <a:alphaModFix/>
          </a:blip>
          <a:stretch>
            <a:fillRect/>
          </a:stretch>
        </p:blipFill>
        <p:spPr>
          <a:xfrm>
            <a:off x="2722523" y="1109300"/>
            <a:ext cx="3698925" cy="2774200"/>
          </a:xfrm>
          <a:prstGeom prst="rect">
            <a:avLst/>
          </a:prstGeom>
          <a:noFill/>
          <a:ln>
            <a:noFill/>
          </a:ln>
        </p:spPr>
      </p:pic>
      <p:sp>
        <p:nvSpPr>
          <p:cNvPr id="334" name="Google Shape;334;p52"/>
          <p:cNvSpPr txBox="1"/>
          <p:nvPr/>
        </p:nvSpPr>
        <p:spPr>
          <a:xfrm>
            <a:off x="493500" y="3917400"/>
            <a:ext cx="8089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Treats each data point as a separate cluster and computing the pairwise distances between all the clusters</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Two closest clusters merged to form a new cluster, and the process is repeated until all data points belong to a single cluster</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5"/>
          <p:cNvPicPr preferRelativeResize="0"/>
          <p:nvPr/>
        </p:nvPicPr>
        <p:blipFill rotWithShape="1">
          <a:blip r:embed="rId3">
            <a:alphaModFix/>
          </a:blip>
          <a:srcRect l="3836" r="40564"/>
          <a:stretch/>
        </p:blipFill>
        <p:spPr>
          <a:xfrm rot="5400000">
            <a:off x="4191786" y="222888"/>
            <a:ext cx="5175101" cy="4729326"/>
          </a:xfrm>
          <a:prstGeom prst="rect">
            <a:avLst/>
          </a:prstGeom>
          <a:noFill/>
          <a:ln>
            <a:noFill/>
          </a:ln>
        </p:spPr>
      </p:pic>
      <p:sp>
        <p:nvSpPr>
          <p:cNvPr id="181" name="Google Shape;181;p35"/>
          <p:cNvSpPr txBox="1">
            <a:spLocks noGrp="1"/>
          </p:cNvSpPr>
          <p:nvPr>
            <p:ph type="title"/>
          </p:nvPr>
        </p:nvSpPr>
        <p:spPr>
          <a:xfrm>
            <a:off x="5369650" y="899225"/>
            <a:ext cx="292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Table of Contents</a:t>
            </a:r>
            <a:endParaRPr sz="4000"/>
          </a:p>
        </p:txBody>
      </p:sp>
      <p:sp>
        <p:nvSpPr>
          <p:cNvPr id="182" name="Google Shape;182;p35"/>
          <p:cNvSpPr txBox="1">
            <a:spLocks noGrp="1"/>
          </p:cNvSpPr>
          <p:nvPr>
            <p:ph type="body" idx="1"/>
          </p:nvPr>
        </p:nvSpPr>
        <p:spPr>
          <a:xfrm>
            <a:off x="3925" y="1275450"/>
            <a:ext cx="4792500" cy="2592600"/>
          </a:xfrm>
          <a:prstGeom prst="rect">
            <a:avLst/>
          </a:prstGeom>
        </p:spPr>
        <p:txBody>
          <a:bodyPr spcFirstLastPara="1" wrap="square" lIns="91425" tIns="91425" rIns="91425" bIns="91425" anchor="t" anchorCtr="0">
            <a:noAutofit/>
          </a:bodyPr>
          <a:lstStyle/>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Problem and Objective</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Exploratory Dataset and Analysis</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Methodologies</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Insights and Conclusion</a:t>
            </a:r>
            <a:endParaRPr sz="2000">
              <a:latin typeface="Oswald"/>
              <a:ea typeface="Oswald"/>
              <a:cs typeface="Oswald"/>
              <a:sym typeface="Oswald"/>
            </a:endParaRPr>
          </a:p>
        </p:txBody>
      </p:sp>
      <p:pic>
        <p:nvPicPr>
          <p:cNvPr id="183" name="Google Shape;183;p35"/>
          <p:cNvPicPr preferRelativeResize="0"/>
          <p:nvPr/>
        </p:nvPicPr>
        <p:blipFill>
          <a:blip r:embed="rId4">
            <a:alphaModFix/>
          </a:blip>
          <a:stretch>
            <a:fillRect/>
          </a:stretch>
        </p:blipFill>
        <p:spPr>
          <a:xfrm>
            <a:off x="6182829" y="2571750"/>
            <a:ext cx="1378374" cy="137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457725" y="304800"/>
            <a:ext cx="828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types of Linkages for Hierarchical Clustering</a:t>
            </a:r>
            <a:endParaRPr/>
          </a:p>
          <a:p>
            <a:pPr marL="0" lvl="0" indent="0" algn="l" rtl="0">
              <a:spcBef>
                <a:spcPts val="0"/>
              </a:spcBef>
              <a:spcAft>
                <a:spcPts val="0"/>
              </a:spcAft>
              <a:buNone/>
            </a:pPr>
            <a:endParaRPr/>
          </a:p>
        </p:txBody>
      </p:sp>
      <p:pic>
        <p:nvPicPr>
          <p:cNvPr id="340" name="Google Shape;340;p53"/>
          <p:cNvPicPr preferRelativeResize="0"/>
          <p:nvPr/>
        </p:nvPicPr>
        <p:blipFill rotWithShape="1">
          <a:blip r:embed="rId3">
            <a:alphaModFix/>
          </a:blip>
          <a:srcRect l="33013" r="31326" b="52941"/>
          <a:stretch/>
        </p:blipFill>
        <p:spPr>
          <a:xfrm>
            <a:off x="214025" y="1414900"/>
            <a:ext cx="1573174" cy="1526400"/>
          </a:xfrm>
          <a:prstGeom prst="rect">
            <a:avLst/>
          </a:prstGeom>
          <a:noFill/>
          <a:ln>
            <a:noFill/>
          </a:ln>
        </p:spPr>
      </p:pic>
      <p:pic>
        <p:nvPicPr>
          <p:cNvPr id="341" name="Google Shape;341;p53"/>
          <p:cNvPicPr preferRelativeResize="0"/>
          <p:nvPr/>
        </p:nvPicPr>
        <p:blipFill rotWithShape="1">
          <a:blip r:embed="rId3">
            <a:alphaModFix/>
          </a:blip>
          <a:srcRect l="66782" b="50634"/>
          <a:stretch/>
        </p:blipFill>
        <p:spPr>
          <a:xfrm>
            <a:off x="4312900" y="1414900"/>
            <a:ext cx="1573184" cy="1526400"/>
          </a:xfrm>
          <a:prstGeom prst="rect">
            <a:avLst/>
          </a:prstGeom>
          <a:noFill/>
          <a:ln>
            <a:noFill/>
          </a:ln>
        </p:spPr>
      </p:pic>
      <p:pic>
        <p:nvPicPr>
          <p:cNvPr id="342" name="Google Shape;342;p53"/>
          <p:cNvPicPr preferRelativeResize="0"/>
          <p:nvPr/>
        </p:nvPicPr>
        <p:blipFill rotWithShape="1">
          <a:blip r:embed="rId3">
            <a:alphaModFix/>
          </a:blip>
          <a:srcRect t="49703" r="67019"/>
          <a:stretch/>
        </p:blipFill>
        <p:spPr>
          <a:xfrm>
            <a:off x="2235998" y="1414900"/>
            <a:ext cx="1573174" cy="1526392"/>
          </a:xfrm>
          <a:prstGeom prst="rect">
            <a:avLst/>
          </a:prstGeom>
          <a:noFill/>
          <a:ln>
            <a:noFill/>
          </a:ln>
        </p:spPr>
      </p:pic>
      <p:pic>
        <p:nvPicPr>
          <p:cNvPr id="343" name="Google Shape;343;p53"/>
          <p:cNvPicPr preferRelativeResize="0"/>
          <p:nvPr/>
        </p:nvPicPr>
        <p:blipFill rotWithShape="1">
          <a:blip r:embed="rId3">
            <a:alphaModFix/>
          </a:blip>
          <a:srcRect l="31684" t="49274"/>
          <a:stretch/>
        </p:blipFill>
        <p:spPr>
          <a:xfrm>
            <a:off x="6185875" y="1414898"/>
            <a:ext cx="2708718" cy="1526400"/>
          </a:xfrm>
          <a:prstGeom prst="rect">
            <a:avLst/>
          </a:prstGeom>
          <a:noFill/>
          <a:ln>
            <a:noFill/>
          </a:ln>
        </p:spPr>
      </p:pic>
      <p:cxnSp>
        <p:nvCxnSpPr>
          <p:cNvPr id="344" name="Google Shape;344;p53"/>
          <p:cNvCxnSpPr/>
          <p:nvPr/>
        </p:nvCxnSpPr>
        <p:spPr>
          <a:xfrm flipH="1">
            <a:off x="1963225" y="1413600"/>
            <a:ext cx="3900" cy="45234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53"/>
          <p:cNvCxnSpPr/>
          <p:nvPr/>
        </p:nvCxnSpPr>
        <p:spPr>
          <a:xfrm>
            <a:off x="4164200" y="1396575"/>
            <a:ext cx="29100" cy="45168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53"/>
          <p:cNvCxnSpPr/>
          <p:nvPr/>
        </p:nvCxnSpPr>
        <p:spPr>
          <a:xfrm>
            <a:off x="6046175" y="1388075"/>
            <a:ext cx="47400" cy="46431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53"/>
          <p:cNvCxnSpPr/>
          <p:nvPr/>
        </p:nvCxnSpPr>
        <p:spPr>
          <a:xfrm rot="10800000">
            <a:off x="39175" y="3195850"/>
            <a:ext cx="9203400" cy="78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53"/>
          <p:cNvSpPr txBox="1"/>
          <p:nvPr/>
        </p:nvSpPr>
        <p:spPr>
          <a:xfrm>
            <a:off x="6240900" y="3481750"/>
            <a:ext cx="27687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FFFFFF"/>
                </a:solidFill>
                <a:latin typeface="Roboto"/>
                <a:ea typeface="Roboto"/>
                <a:cs typeface="Roboto"/>
                <a:sym typeface="Roboto"/>
              </a:rPr>
              <a:t>Seeks to minimize the variance of the distances (sum of squared distances) between the clusters being merged at each step</a:t>
            </a:r>
            <a:endParaRPr sz="1100">
              <a:solidFill>
                <a:srgbClr val="FFFFFF"/>
              </a:solidFill>
              <a:latin typeface="Roboto"/>
              <a:ea typeface="Roboto"/>
              <a:cs typeface="Roboto"/>
              <a:sym typeface="Roboto"/>
            </a:endParaRPr>
          </a:p>
        </p:txBody>
      </p:sp>
      <p:sp>
        <p:nvSpPr>
          <p:cNvPr id="349" name="Google Shape;349;p53"/>
          <p:cNvSpPr txBox="1"/>
          <p:nvPr/>
        </p:nvSpPr>
        <p:spPr>
          <a:xfrm>
            <a:off x="4243650" y="3435100"/>
            <a:ext cx="17214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rPr>
              <a:t>Measures the distance between two clusters as the maximum distance between any two points in the two clusters</a:t>
            </a:r>
            <a:endParaRPr sz="1100">
              <a:solidFill>
                <a:srgbClr val="FFFFFF"/>
              </a:solidFill>
            </a:endParaRPr>
          </a:p>
        </p:txBody>
      </p:sp>
      <p:sp>
        <p:nvSpPr>
          <p:cNvPr id="350" name="Google Shape;350;p53"/>
          <p:cNvSpPr txBox="1"/>
          <p:nvPr/>
        </p:nvSpPr>
        <p:spPr>
          <a:xfrm>
            <a:off x="126850" y="3435100"/>
            <a:ext cx="16605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Measures the distance between two clusters as the minimum distance between any two points in the two clusters</a:t>
            </a:r>
            <a:endParaRPr sz="1100">
              <a:solidFill>
                <a:srgbClr val="FFFFFF"/>
              </a:solidFill>
              <a:latin typeface="Roboto"/>
              <a:ea typeface="Roboto"/>
              <a:cs typeface="Roboto"/>
              <a:sym typeface="Roboto"/>
            </a:endParaRPr>
          </a:p>
        </p:txBody>
      </p:sp>
      <p:sp>
        <p:nvSpPr>
          <p:cNvPr id="351" name="Google Shape;351;p53"/>
          <p:cNvSpPr txBox="1"/>
          <p:nvPr/>
        </p:nvSpPr>
        <p:spPr>
          <a:xfrm>
            <a:off x="2211275" y="3435100"/>
            <a:ext cx="1721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Measures the distance between two clusters as the average distance between all pairs of points in the two clusters</a:t>
            </a:r>
            <a:endParaRPr sz="11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4"/>
          <p:cNvPicPr preferRelativeResize="0"/>
          <p:nvPr/>
        </p:nvPicPr>
        <p:blipFill>
          <a:blip r:embed="rId3">
            <a:alphaModFix/>
          </a:blip>
          <a:stretch>
            <a:fillRect/>
          </a:stretch>
        </p:blipFill>
        <p:spPr>
          <a:xfrm>
            <a:off x="1430100" y="1075850"/>
            <a:ext cx="2298475" cy="1708600"/>
          </a:xfrm>
          <a:prstGeom prst="rect">
            <a:avLst/>
          </a:prstGeom>
          <a:noFill/>
          <a:ln>
            <a:noFill/>
          </a:ln>
        </p:spPr>
      </p:pic>
      <p:sp>
        <p:nvSpPr>
          <p:cNvPr id="357" name="Google Shape;357;p54"/>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a:t>
            </a:r>
            <a:endParaRPr/>
          </a:p>
        </p:txBody>
      </p:sp>
      <p:pic>
        <p:nvPicPr>
          <p:cNvPr id="358" name="Google Shape;358;p54"/>
          <p:cNvPicPr preferRelativeResize="0"/>
          <p:nvPr/>
        </p:nvPicPr>
        <p:blipFill>
          <a:blip r:embed="rId4">
            <a:alphaModFix/>
          </a:blip>
          <a:stretch>
            <a:fillRect/>
          </a:stretch>
        </p:blipFill>
        <p:spPr>
          <a:xfrm>
            <a:off x="4734725" y="266175"/>
            <a:ext cx="4138649" cy="479175"/>
          </a:xfrm>
          <a:prstGeom prst="rect">
            <a:avLst/>
          </a:prstGeom>
          <a:noFill/>
          <a:ln>
            <a:noFill/>
          </a:ln>
        </p:spPr>
      </p:pic>
      <p:sp>
        <p:nvSpPr>
          <p:cNvPr id="359" name="Google Shape;359;p54"/>
          <p:cNvSpPr/>
          <p:nvPr/>
        </p:nvSpPr>
        <p:spPr>
          <a:xfrm>
            <a:off x="2066650" y="1221000"/>
            <a:ext cx="289500" cy="1038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54"/>
          <p:cNvPicPr preferRelativeResize="0"/>
          <p:nvPr/>
        </p:nvPicPr>
        <p:blipFill>
          <a:blip r:embed="rId5">
            <a:alphaModFix/>
          </a:blip>
          <a:stretch>
            <a:fillRect/>
          </a:stretch>
        </p:blipFill>
        <p:spPr>
          <a:xfrm>
            <a:off x="5356450" y="1038900"/>
            <a:ext cx="2331300" cy="1708600"/>
          </a:xfrm>
          <a:prstGeom prst="rect">
            <a:avLst/>
          </a:prstGeom>
          <a:noFill/>
          <a:ln>
            <a:noFill/>
          </a:ln>
        </p:spPr>
      </p:pic>
      <p:pic>
        <p:nvPicPr>
          <p:cNvPr id="361" name="Google Shape;361;p54"/>
          <p:cNvPicPr preferRelativeResize="0"/>
          <p:nvPr/>
        </p:nvPicPr>
        <p:blipFill>
          <a:blip r:embed="rId6">
            <a:alphaModFix/>
          </a:blip>
          <a:stretch>
            <a:fillRect/>
          </a:stretch>
        </p:blipFill>
        <p:spPr>
          <a:xfrm>
            <a:off x="1430100" y="3150126"/>
            <a:ext cx="2298475" cy="1761599"/>
          </a:xfrm>
          <a:prstGeom prst="rect">
            <a:avLst/>
          </a:prstGeom>
          <a:noFill/>
          <a:ln>
            <a:noFill/>
          </a:ln>
        </p:spPr>
      </p:pic>
      <p:pic>
        <p:nvPicPr>
          <p:cNvPr id="362" name="Google Shape;362;p54"/>
          <p:cNvPicPr preferRelativeResize="0"/>
          <p:nvPr/>
        </p:nvPicPr>
        <p:blipFill>
          <a:blip r:embed="rId7">
            <a:alphaModFix/>
          </a:blip>
          <a:stretch>
            <a:fillRect/>
          </a:stretch>
        </p:blipFill>
        <p:spPr>
          <a:xfrm>
            <a:off x="5372868" y="3129675"/>
            <a:ext cx="2298475" cy="1782491"/>
          </a:xfrm>
          <a:prstGeom prst="rect">
            <a:avLst/>
          </a:prstGeom>
          <a:noFill/>
          <a:ln>
            <a:noFill/>
          </a:ln>
        </p:spPr>
      </p:pic>
      <p:sp>
        <p:nvSpPr>
          <p:cNvPr id="363" name="Google Shape;363;p54"/>
          <p:cNvSpPr txBox="1"/>
          <p:nvPr/>
        </p:nvSpPr>
        <p:spPr>
          <a:xfrm>
            <a:off x="2315338" y="2775675"/>
            <a:ext cx="528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Ward</a:t>
            </a:r>
            <a:endParaRPr sz="1100">
              <a:solidFill>
                <a:srgbClr val="FFFFFF"/>
              </a:solidFill>
              <a:latin typeface="Roboto"/>
              <a:ea typeface="Roboto"/>
              <a:cs typeface="Roboto"/>
              <a:sym typeface="Roboto"/>
            </a:endParaRPr>
          </a:p>
        </p:txBody>
      </p:sp>
      <p:sp>
        <p:nvSpPr>
          <p:cNvPr id="364" name="Google Shape;364;p54"/>
          <p:cNvSpPr txBox="1"/>
          <p:nvPr/>
        </p:nvSpPr>
        <p:spPr>
          <a:xfrm>
            <a:off x="6284075" y="4865700"/>
            <a:ext cx="66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Single</a:t>
            </a:r>
            <a:endParaRPr sz="1100">
              <a:solidFill>
                <a:srgbClr val="FFFFFF"/>
              </a:solidFill>
              <a:latin typeface="Roboto"/>
              <a:ea typeface="Roboto"/>
              <a:cs typeface="Roboto"/>
              <a:sym typeface="Roboto"/>
            </a:endParaRPr>
          </a:p>
        </p:txBody>
      </p:sp>
      <p:sp>
        <p:nvSpPr>
          <p:cNvPr id="365" name="Google Shape;365;p54"/>
          <p:cNvSpPr txBox="1"/>
          <p:nvPr/>
        </p:nvSpPr>
        <p:spPr>
          <a:xfrm>
            <a:off x="2207503" y="4865700"/>
            <a:ext cx="74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Average</a:t>
            </a:r>
            <a:endParaRPr sz="1100">
              <a:solidFill>
                <a:srgbClr val="FFFFFF"/>
              </a:solidFill>
              <a:latin typeface="Roboto"/>
              <a:ea typeface="Roboto"/>
              <a:cs typeface="Roboto"/>
              <a:sym typeface="Roboto"/>
            </a:endParaRPr>
          </a:p>
        </p:txBody>
      </p:sp>
      <p:sp>
        <p:nvSpPr>
          <p:cNvPr id="366" name="Google Shape;366;p54"/>
          <p:cNvSpPr txBox="1"/>
          <p:nvPr/>
        </p:nvSpPr>
        <p:spPr>
          <a:xfrm>
            <a:off x="6055460" y="2726613"/>
            <a:ext cx="933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Complete</a:t>
            </a:r>
            <a:endParaRPr sz="1100">
              <a:solidFill>
                <a:srgbClr val="FFFFFF"/>
              </a:solidFill>
              <a:latin typeface="Roboto"/>
              <a:ea typeface="Roboto"/>
              <a:cs typeface="Roboto"/>
              <a:sym typeface="Roboto"/>
            </a:endParaRPr>
          </a:p>
        </p:txBody>
      </p:sp>
      <p:sp>
        <p:nvSpPr>
          <p:cNvPr id="367" name="Google Shape;367;p54"/>
          <p:cNvSpPr/>
          <p:nvPr/>
        </p:nvSpPr>
        <p:spPr>
          <a:xfrm>
            <a:off x="7109400" y="1358038"/>
            <a:ext cx="183000" cy="5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p:nvPr/>
        </p:nvSpPr>
        <p:spPr>
          <a:xfrm>
            <a:off x="2594675" y="3548875"/>
            <a:ext cx="183000" cy="68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4"/>
          <p:cNvSpPr/>
          <p:nvPr/>
        </p:nvSpPr>
        <p:spPr>
          <a:xfrm>
            <a:off x="7504750" y="3317125"/>
            <a:ext cx="183000" cy="1152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Ward Linkage</a:t>
            </a:r>
            <a:endParaRPr/>
          </a:p>
          <a:p>
            <a:pPr marL="0" lvl="0" indent="0" algn="l" rtl="0">
              <a:spcBef>
                <a:spcPts val="0"/>
              </a:spcBef>
              <a:spcAft>
                <a:spcPts val="0"/>
              </a:spcAft>
              <a:buNone/>
            </a:pPr>
            <a:endParaRPr/>
          </a:p>
        </p:txBody>
      </p:sp>
      <p:sp>
        <p:nvSpPr>
          <p:cNvPr id="375" name="Google Shape;375;p55"/>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0.10381625223630506</a:t>
            </a:r>
            <a:endParaRPr sz="1000">
              <a:solidFill>
                <a:srgbClr val="00FF00"/>
              </a:solidFill>
              <a:latin typeface="Roboto"/>
              <a:ea typeface="Roboto"/>
              <a:cs typeface="Roboto"/>
              <a:sym typeface="Roboto"/>
            </a:endParaRPr>
          </a:p>
        </p:txBody>
      </p:sp>
      <p:sp>
        <p:nvSpPr>
          <p:cNvPr id="376" name="Google Shape;376;p55"/>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0.12989858382483366 </a:t>
            </a:r>
            <a:endParaRPr sz="1000">
              <a:solidFill>
                <a:srgbClr val="FF0000"/>
              </a:solidFill>
              <a:latin typeface="Roboto"/>
              <a:ea typeface="Roboto"/>
              <a:cs typeface="Roboto"/>
              <a:sym typeface="Roboto"/>
            </a:endParaRPr>
          </a:p>
        </p:txBody>
      </p:sp>
      <p:pic>
        <p:nvPicPr>
          <p:cNvPr id="377" name="Google Shape;377;p55"/>
          <p:cNvPicPr preferRelativeResize="0"/>
          <p:nvPr/>
        </p:nvPicPr>
        <p:blipFill>
          <a:blip r:embed="rId3">
            <a:alphaModFix/>
          </a:blip>
          <a:stretch>
            <a:fillRect/>
          </a:stretch>
        </p:blipFill>
        <p:spPr>
          <a:xfrm>
            <a:off x="950088" y="801638"/>
            <a:ext cx="2416226" cy="1619175"/>
          </a:xfrm>
          <a:prstGeom prst="rect">
            <a:avLst/>
          </a:prstGeom>
          <a:noFill/>
          <a:ln>
            <a:noFill/>
          </a:ln>
        </p:spPr>
      </p:pic>
      <p:pic>
        <p:nvPicPr>
          <p:cNvPr id="378" name="Google Shape;378;p55"/>
          <p:cNvPicPr preferRelativeResize="0"/>
          <p:nvPr/>
        </p:nvPicPr>
        <p:blipFill>
          <a:blip r:embed="rId4">
            <a:alphaModFix/>
          </a:blip>
          <a:stretch>
            <a:fillRect/>
          </a:stretch>
        </p:blipFill>
        <p:spPr>
          <a:xfrm>
            <a:off x="5147276" y="800100"/>
            <a:ext cx="2416226" cy="1622245"/>
          </a:xfrm>
          <a:prstGeom prst="rect">
            <a:avLst/>
          </a:prstGeom>
          <a:noFill/>
          <a:ln>
            <a:noFill/>
          </a:ln>
        </p:spPr>
      </p:pic>
      <p:sp>
        <p:nvSpPr>
          <p:cNvPr id="379" name="Google Shape;379;p55"/>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0.13919564927019612</a:t>
            </a:r>
            <a:endParaRPr sz="1000">
              <a:solidFill>
                <a:srgbClr val="FFFFFE"/>
              </a:solidFill>
              <a:latin typeface="Roboto"/>
              <a:ea typeface="Roboto"/>
              <a:cs typeface="Roboto"/>
              <a:sym typeface="Roboto"/>
            </a:endParaRPr>
          </a:p>
        </p:txBody>
      </p:sp>
      <p:sp>
        <p:nvSpPr>
          <p:cNvPr id="380" name="Google Shape;380;p55"/>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0.14743415364194556</a:t>
            </a:r>
            <a:endParaRPr sz="1000">
              <a:solidFill>
                <a:srgbClr val="FF0000"/>
              </a:solidFill>
              <a:latin typeface="Roboto"/>
              <a:ea typeface="Roboto"/>
              <a:cs typeface="Roboto"/>
              <a:sym typeface="Roboto"/>
            </a:endParaRPr>
          </a:p>
        </p:txBody>
      </p:sp>
      <p:pic>
        <p:nvPicPr>
          <p:cNvPr id="381" name="Google Shape;381;p55"/>
          <p:cNvPicPr preferRelativeResize="0"/>
          <p:nvPr/>
        </p:nvPicPr>
        <p:blipFill>
          <a:blip r:embed="rId5">
            <a:alphaModFix/>
          </a:blip>
          <a:stretch>
            <a:fillRect/>
          </a:stretch>
        </p:blipFill>
        <p:spPr>
          <a:xfrm>
            <a:off x="950088" y="2915674"/>
            <a:ext cx="2416225" cy="1623003"/>
          </a:xfrm>
          <a:prstGeom prst="rect">
            <a:avLst/>
          </a:prstGeom>
          <a:noFill/>
          <a:ln>
            <a:noFill/>
          </a:ln>
        </p:spPr>
      </p:pic>
      <p:pic>
        <p:nvPicPr>
          <p:cNvPr id="382" name="Google Shape;382;p55"/>
          <p:cNvPicPr preferRelativeResize="0"/>
          <p:nvPr/>
        </p:nvPicPr>
        <p:blipFill>
          <a:blip r:embed="rId6">
            <a:alphaModFix/>
          </a:blip>
          <a:stretch>
            <a:fillRect/>
          </a:stretch>
        </p:blipFill>
        <p:spPr>
          <a:xfrm>
            <a:off x="5147275" y="2915675"/>
            <a:ext cx="2416225" cy="16184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Complete Linkage</a:t>
            </a:r>
            <a:endParaRPr/>
          </a:p>
          <a:p>
            <a:pPr marL="0" lvl="0" indent="0" algn="l" rtl="0">
              <a:spcBef>
                <a:spcPts val="0"/>
              </a:spcBef>
              <a:spcAft>
                <a:spcPts val="0"/>
              </a:spcAft>
              <a:buNone/>
            </a:pPr>
            <a:endParaRPr/>
          </a:p>
        </p:txBody>
      </p:sp>
      <p:sp>
        <p:nvSpPr>
          <p:cNvPr id="388" name="Google Shape;388;p56"/>
          <p:cNvSpPr txBox="1"/>
          <p:nvPr/>
        </p:nvSpPr>
        <p:spPr>
          <a:xfrm>
            <a:off x="80120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0.10844071311172294</a:t>
            </a:r>
            <a:endParaRPr sz="1000">
              <a:solidFill>
                <a:srgbClr val="00FF00"/>
              </a:solidFill>
              <a:latin typeface="Roboto"/>
              <a:ea typeface="Roboto"/>
              <a:cs typeface="Roboto"/>
              <a:sym typeface="Roboto"/>
            </a:endParaRPr>
          </a:p>
        </p:txBody>
      </p:sp>
      <p:sp>
        <p:nvSpPr>
          <p:cNvPr id="389" name="Google Shape;389;p56"/>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0.13292070173197237</a:t>
            </a:r>
            <a:endParaRPr sz="1000">
              <a:solidFill>
                <a:srgbClr val="FF0000"/>
              </a:solidFill>
              <a:latin typeface="Roboto"/>
              <a:ea typeface="Roboto"/>
              <a:cs typeface="Roboto"/>
              <a:sym typeface="Roboto"/>
            </a:endParaRPr>
          </a:p>
        </p:txBody>
      </p:sp>
      <p:sp>
        <p:nvSpPr>
          <p:cNvPr id="390" name="Google Shape;390;p56"/>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0.1473682841086295</a:t>
            </a:r>
            <a:endParaRPr sz="1000">
              <a:solidFill>
                <a:srgbClr val="FFFFFE"/>
              </a:solidFill>
              <a:latin typeface="Roboto"/>
              <a:ea typeface="Roboto"/>
              <a:cs typeface="Roboto"/>
              <a:sym typeface="Roboto"/>
            </a:endParaRPr>
          </a:p>
        </p:txBody>
      </p:sp>
      <p:sp>
        <p:nvSpPr>
          <p:cNvPr id="391" name="Google Shape;391;p56"/>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0.15361032219322912</a:t>
            </a:r>
            <a:endParaRPr sz="1000">
              <a:solidFill>
                <a:srgbClr val="FF0000"/>
              </a:solidFill>
              <a:latin typeface="Roboto"/>
              <a:ea typeface="Roboto"/>
              <a:cs typeface="Roboto"/>
              <a:sym typeface="Roboto"/>
            </a:endParaRPr>
          </a:p>
        </p:txBody>
      </p:sp>
      <p:pic>
        <p:nvPicPr>
          <p:cNvPr id="392" name="Google Shape;392;p56"/>
          <p:cNvPicPr preferRelativeResize="0"/>
          <p:nvPr/>
        </p:nvPicPr>
        <p:blipFill>
          <a:blip r:embed="rId3">
            <a:alphaModFix/>
          </a:blip>
          <a:stretch>
            <a:fillRect/>
          </a:stretch>
        </p:blipFill>
        <p:spPr>
          <a:xfrm>
            <a:off x="950100" y="804012"/>
            <a:ext cx="2416226" cy="1614430"/>
          </a:xfrm>
          <a:prstGeom prst="rect">
            <a:avLst/>
          </a:prstGeom>
          <a:noFill/>
          <a:ln>
            <a:noFill/>
          </a:ln>
        </p:spPr>
      </p:pic>
      <p:pic>
        <p:nvPicPr>
          <p:cNvPr id="393" name="Google Shape;393;p56"/>
          <p:cNvPicPr preferRelativeResize="0"/>
          <p:nvPr/>
        </p:nvPicPr>
        <p:blipFill>
          <a:blip r:embed="rId4">
            <a:alphaModFix/>
          </a:blip>
          <a:stretch>
            <a:fillRect/>
          </a:stretch>
        </p:blipFill>
        <p:spPr>
          <a:xfrm>
            <a:off x="5147275" y="802163"/>
            <a:ext cx="2416226" cy="1618124"/>
          </a:xfrm>
          <a:prstGeom prst="rect">
            <a:avLst/>
          </a:prstGeom>
          <a:noFill/>
          <a:ln>
            <a:noFill/>
          </a:ln>
        </p:spPr>
      </p:pic>
      <p:pic>
        <p:nvPicPr>
          <p:cNvPr id="394" name="Google Shape;394;p56"/>
          <p:cNvPicPr preferRelativeResize="0"/>
          <p:nvPr/>
        </p:nvPicPr>
        <p:blipFill>
          <a:blip r:embed="rId5">
            <a:alphaModFix/>
          </a:blip>
          <a:stretch>
            <a:fillRect/>
          </a:stretch>
        </p:blipFill>
        <p:spPr>
          <a:xfrm>
            <a:off x="950102" y="2914388"/>
            <a:ext cx="2416226" cy="1621005"/>
          </a:xfrm>
          <a:prstGeom prst="rect">
            <a:avLst/>
          </a:prstGeom>
          <a:noFill/>
          <a:ln>
            <a:noFill/>
          </a:ln>
        </p:spPr>
      </p:pic>
      <p:pic>
        <p:nvPicPr>
          <p:cNvPr id="395" name="Google Shape;395;p56"/>
          <p:cNvPicPr preferRelativeResize="0"/>
          <p:nvPr/>
        </p:nvPicPr>
        <p:blipFill>
          <a:blip r:embed="rId6">
            <a:alphaModFix/>
          </a:blip>
          <a:stretch>
            <a:fillRect/>
          </a:stretch>
        </p:blipFill>
        <p:spPr>
          <a:xfrm>
            <a:off x="5147267" y="2915487"/>
            <a:ext cx="2416226" cy="16188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Average Linkage</a:t>
            </a:r>
            <a:endParaRPr/>
          </a:p>
          <a:p>
            <a:pPr marL="0" lvl="0" indent="0" algn="l" rtl="0">
              <a:spcBef>
                <a:spcPts val="0"/>
              </a:spcBef>
              <a:spcAft>
                <a:spcPts val="0"/>
              </a:spcAft>
              <a:buNone/>
            </a:pPr>
            <a:endParaRPr/>
          </a:p>
        </p:txBody>
      </p:sp>
      <p:sp>
        <p:nvSpPr>
          <p:cNvPr id="401" name="Google Shape;401;p57"/>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0.1025509948732408</a:t>
            </a:r>
            <a:endParaRPr sz="1000">
              <a:solidFill>
                <a:srgbClr val="00FF00"/>
              </a:solidFill>
              <a:latin typeface="Roboto"/>
              <a:ea typeface="Roboto"/>
              <a:cs typeface="Roboto"/>
              <a:sym typeface="Roboto"/>
            </a:endParaRPr>
          </a:p>
        </p:txBody>
      </p:sp>
      <p:sp>
        <p:nvSpPr>
          <p:cNvPr id="402" name="Google Shape;402;p57"/>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0.12695915738110702</a:t>
            </a:r>
            <a:endParaRPr sz="1000">
              <a:solidFill>
                <a:srgbClr val="FF0000"/>
              </a:solidFill>
              <a:latin typeface="Roboto"/>
              <a:ea typeface="Roboto"/>
              <a:cs typeface="Roboto"/>
              <a:sym typeface="Roboto"/>
            </a:endParaRPr>
          </a:p>
        </p:txBody>
      </p:sp>
      <p:sp>
        <p:nvSpPr>
          <p:cNvPr id="403" name="Google Shape;403;p57"/>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0.1514782489245413</a:t>
            </a:r>
            <a:endParaRPr sz="1000">
              <a:solidFill>
                <a:srgbClr val="FFFFFE"/>
              </a:solidFill>
              <a:latin typeface="Roboto"/>
              <a:ea typeface="Roboto"/>
              <a:cs typeface="Roboto"/>
              <a:sym typeface="Roboto"/>
            </a:endParaRPr>
          </a:p>
        </p:txBody>
      </p:sp>
      <p:sp>
        <p:nvSpPr>
          <p:cNvPr id="404" name="Google Shape;404;p57"/>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0.16589577946489853</a:t>
            </a:r>
            <a:endParaRPr sz="1000">
              <a:solidFill>
                <a:srgbClr val="FF0000"/>
              </a:solidFill>
              <a:latin typeface="Roboto"/>
              <a:ea typeface="Roboto"/>
              <a:cs typeface="Roboto"/>
              <a:sym typeface="Roboto"/>
            </a:endParaRPr>
          </a:p>
        </p:txBody>
      </p:sp>
      <p:pic>
        <p:nvPicPr>
          <p:cNvPr id="405" name="Google Shape;405;p57"/>
          <p:cNvPicPr preferRelativeResize="0"/>
          <p:nvPr/>
        </p:nvPicPr>
        <p:blipFill>
          <a:blip r:embed="rId3">
            <a:alphaModFix/>
          </a:blip>
          <a:stretch>
            <a:fillRect/>
          </a:stretch>
        </p:blipFill>
        <p:spPr>
          <a:xfrm>
            <a:off x="950102" y="802538"/>
            <a:ext cx="2416224" cy="1617373"/>
          </a:xfrm>
          <a:prstGeom prst="rect">
            <a:avLst/>
          </a:prstGeom>
          <a:noFill/>
          <a:ln>
            <a:noFill/>
          </a:ln>
        </p:spPr>
      </p:pic>
      <p:pic>
        <p:nvPicPr>
          <p:cNvPr id="406" name="Google Shape;406;p57"/>
          <p:cNvPicPr preferRelativeResize="0"/>
          <p:nvPr/>
        </p:nvPicPr>
        <p:blipFill>
          <a:blip r:embed="rId4">
            <a:alphaModFix/>
          </a:blip>
          <a:stretch>
            <a:fillRect/>
          </a:stretch>
        </p:blipFill>
        <p:spPr>
          <a:xfrm>
            <a:off x="5147275" y="797400"/>
            <a:ext cx="2416224" cy="1627645"/>
          </a:xfrm>
          <a:prstGeom prst="rect">
            <a:avLst/>
          </a:prstGeom>
          <a:noFill/>
          <a:ln>
            <a:noFill/>
          </a:ln>
        </p:spPr>
      </p:pic>
      <p:pic>
        <p:nvPicPr>
          <p:cNvPr id="407" name="Google Shape;407;p57"/>
          <p:cNvPicPr preferRelativeResize="0"/>
          <p:nvPr/>
        </p:nvPicPr>
        <p:blipFill>
          <a:blip r:embed="rId5">
            <a:alphaModFix/>
          </a:blip>
          <a:stretch>
            <a:fillRect/>
          </a:stretch>
        </p:blipFill>
        <p:spPr>
          <a:xfrm>
            <a:off x="950099" y="2912288"/>
            <a:ext cx="2416226" cy="1618840"/>
          </a:xfrm>
          <a:prstGeom prst="rect">
            <a:avLst/>
          </a:prstGeom>
          <a:noFill/>
          <a:ln>
            <a:noFill/>
          </a:ln>
        </p:spPr>
      </p:pic>
      <p:pic>
        <p:nvPicPr>
          <p:cNvPr id="408" name="Google Shape;408;p57"/>
          <p:cNvPicPr preferRelativeResize="0"/>
          <p:nvPr/>
        </p:nvPicPr>
        <p:blipFill>
          <a:blip r:embed="rId6">
            <a:alphaModFix/>
          </a:blip>
          <a:stretch>
            <a:fillRect/>
          </a:stretch>
        </p:blipFill>
        <p:spPr>
          <a:xfrm>
            <a:off x="5147275" y="2913388"/>
            <a:ext cx="2416226" cy="16166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Single Linkage</a:t>
            </a:r>
            <a:endParaRPr/>
          </a:p>
          <a:p>
            <a:pPr marL="0" lvl="0" indent="0" algn="l" rtl="0">
              <a:spcBef>
                <a:spcPts val="0"/>
              </a:spcBef>
              <a:spcAft>
                <a:spcPts val="0"/>
              </a:spcAft>
              <a:buNone/>
            </a:pPr>
            <a:endParaRPr/>
          </a:p>
        </p:txBody>
      </p:sp>
      <p:sp>
        <p:nvSpPr>
          <p:cNvPr id="414" name="Google Shape;414;p58"/>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0.103612103856738</a:t>
            </a:r>
            <a:endParaRPr sz="1000">
              <a:solidFill>
                <a:srgbClr val="00FF00"/>
              </a:solidFill>
              <a:latin typeface="Roboto"/>
              <a:ea typeface="Roboto"/>
              <a:cs typeface="Roboto"/>
              <a:sym typeface="Roboto"/>
            </a:endParaRPr>
          </a:p>
        </p:txBody>
      </p:sp>
      <p:sp>
        <p:nvSpPr>
          <p:cNvPr id="415" name="Google Shape;415;p58"/>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0.1277263044824807</a:t>
            </a:r>
            <a:endParaRPr sz="1000">
              <a:solidFill>
                <a:srgbClr val="FF0000"/>
              </a:solidFill>
              <a:latin typeface="Roboto"/>
              <a:ea typeface="Roboto"/>
              <a:cs typeface="Roboto"/>
              <a:sym typeface="Roboto"/>
            </a:endParaRPr>
          </a:p>
        </p:txBody>
      </p:sp>
      <p:sp>
        <p:nvSpPr>
          <p:cNvPr id="416" name="Google Shape;416;p58"/>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0.13030150693914183</a:t>
            </a:r>
            <a:endParaRPr sz="1000">
              <a:solidFill>
                <a:srgbClr val="FFFFFE"/>
              </a:solidFill>
              <a:latin typeface="Roboto"/>
              <a:ea typeface="Roboto"/>
              <a:cs typeface="Roboto"/>
              <a:sym typeface="Roboto"/>
            </a:endParaRPr>
          </a:p>
        </p:txBody>
      </p:sp>
      <p:sp>
        <p:nvSpPr>
          <p:cNvPr id="417" name="Google Shape;417;p58"/>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0.1351287892706932</a:t>
            </a:r>
            <a:endParaRPr sz="1000">
              <a:solidFill>
                <a:srgbClr val="FF0000"/>
              </a:solidFill>
              <a:latin typeface="Roboto"/>
              <a:ea typeface="Roboto"/>
              <a:cs typeface="Roboto"/>
              <a:sym typeface="Roboto"/>
            </a:endParaRPr>
          </a:p>
        </p:txBody>
      </p:sp>
      <p:pic>
        <p:nvPicPr>
          <p:cNvPr id="418" name="Google Shape;418;p58"/>
          <p:cNvPicPr preferRelativeResize="0"/>
          <p:nvPr/>
        </p:nvPicPr>
        <p:blipFill>
          <a:blip r:embed="rId3">
            <a:alphaModFix/>
          </a:blip>
          <a:stretch>
            <a:fillRect/>
          </a:stretch>
        </p:blipFill>
        <p:spPr>
          <a:xfrm>
            <a:off x="950100" y="801075"/>
            <a:ext cx="2416226" cy="1620289"/>
          </a:xfrm>
          <a:prstGeom prst="rect">
            <a:avLst/>
          </a:prstGeom>
          <a:noFill/>
          <a:ln>
            <a:noFill/>
          </a:ln>
        </p:spPr>
      </p:pic>
      <p:pic>
        <p:nvPicPr>
          <p:cNvPr id="419" name="Google Shape;419;p58"/>
          <p:cNvPicPr preferRelativeResize="0"/>
          <p:nvPr/>
        </p:nvPicPr>
        <p:blipFill>
          <a:blip r:embed="rId4">
            <a:alphaModFix/>
          </a:blip>
          <a:stretch>
            <a:fillRect/>
          </a:stretch>
        </p:blipFill>
        <p:spPr>
          <a:xfrm>
            <a:off x="5147275" y="802900"/>
            <a:ext cx="2416226" cy="1616643"/>
          </a:xfrm>
          <a:prstGeom prst="rect">
            <a:avLst/>
          </a:prstGeom>
          <a:noFill/>
          <a:ln>
            <a:noFill/>
          </a:ln>
        </p:spPr>
      </p:pic>
      <p:pic>
        <p:nvPicPr>
          <p:cNvPr id="420" name="Google Shape;420;p58"/>
          <p:cNvPicPr preferRelativeResize="0"/>
          <p:nvPr/>
        </p:nvPicPr>
        <p:blipFill>
          <a:blip r:embed="rId5">
            <a:alphaModFix/>
          </a:blip>
          <a:stretch>
            <a:fillRect/>
          </a:stretch>
        </p:blipFill>
        <p:spPr>
          <a:xfrm>
            <a:off x="950100" y="2923575"/>
            <a:ext cx="2416226" cy="1616645"/>
          </a:xfrm>
          <a:prstGeom prst="rect">
            <a:avLst/>
          </a:prstGeom>
          <a:noFill/>
          <a:ln>
            <a:noFill/>
          </a:ln>
        </p:spPr>
      </p:pic>
      <p:pic>
        <p:nvPicPr>
          <p:cNvPr id="421" name="Google Shape;421;p58"/>
          <p:cNvPicPr preferRelativeResize="0"/>
          <p:nvPr/>
        </p:nvPicPr>
        <p:blipFill>
          <a:blip r:embed="rId6">
            <a:alphaModFix/>
          </a:blip>
          <a:stretch>
            <a:fillRect/>
          </a:stretch>
        </p:blipFill>
        <p:spPr>
          <a:xfrm>
            <a:off x="5147275" y="2922850"/>
            <a:ext cx="2416226" cy="16181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a:t>
            </a:r>
            <a:endParaRPr/>
          </a:p>
          <a:p>
            <a:pPr marL="0" lvl="0" indent="0" algn="l" rtl="0">
              <a:spcBef>
                <a:spcPts val="0"/>
              </a:spcBef>
              <a:spcAft>
                <a:spcPts val="0"/>
              </a:spcAft>
              <a:buNone/>
            </a:pPr>
            <a:endParaRPr/>
          </a:p>
        </p:txBody>
      </p:sp>
      <p:sp>
        <p:nvSpPr>
          <p:cNvPr id="427" name="Google Shape;427;p59"/>
          <p:cNvSpPr txBox="1"/>
          <p:nvPr/>
        </p:nvSpPr>
        <p:spPr>
          <a:xfrm>
            <a:off x="5344225" y="1501375"/>
            <a:ext cx="3589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Linkage: Average</a:t>
            </a: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2 Clusters:</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Coordinates of centroid of nearest cluster: </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(124.2961, 26.1098)</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Probability of earthquake happening at test point:</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0.007206933494481052</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Average Prediction Error: </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00FF00"/>
                </a:solidFill>
                <a:latin typeface="Roboto"/>
                <a:ea typeface="Roboto"/>
                <a:cs typeface="Roboto"/>
                <a:sym typeface="Roboto"/>
              </a:rPr>
              <a:t>0.1025509948732408</a:t>
            </a:r>
            <a:endParaRPr>
              <a:solidFill>
                <a:srgbClr val="00FF00"/>
              </a:solidFill>
              <a:latin typeface="Roboto"/>
              <a:ea typeface="Roboto"/>
              <a:cs typeface="Roboto"/>
              <a:sym typeface="Roboto"/>
            </a:endParaRPr>
          </a:p>
        </p:txBody>
      </p:sp>
      <p:sp>
        <p:nvSpPr>
          <p:cNvPr id="428" name="Google Shape;428;p59"/>
          <p:cNvSpPr txBox="1"/>
          <p:nvPr/>
        </p:nvSpPr>
        <p:spPr>
          <a:xfrm>
            <a:off x="5344213" y="4023625"/>
            <a:ext cx="358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Hyperparameter of linkage: “average” and n_clusters: 2 is the best</a:t>
            </a:r>
            <a:endParaRPr sz="1200">
              <a:solidFill>
                <a:srgbClr val="FFFFFE"/>
              </a:solidFill>
              <a:latin typeface="Roboto"/>
              <a:ea typeface="Roboto"/>
              <a:cs typeface="Roboto"/>
              <a:sym typeface="Roboto"/>
            </a:endParaRPr>
          </a:p>
        </p:txBody>
      </p:sp>
      <p:sp>
        <p:nvSpPr>
          <p:cNvPr id="429" name="Google Shape;429;p59"/>
          <p:cNvSpPr txBox="1"/>
          <p:nvPr/>
        </p:nvSpPr>
        <p:spPr>
          <a:xfrm>
            <a:off x="4458775" y="398275"/>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(132.1422, 57.6522)</a:t>
            </a:r>
            <a:endParaRPr sz="1200">
              <a:solidFill>
                <a:srgbClr val="FFFFFE"/>
              </a:solidFill>
              <a:latin typeface="Roboto"/>
              <a:ea typeface="Roboto"/>
              <a:cs typeface="Roboto"/>
              <a:sym typeface="Roboto"/>
            </a:endParaRPr>
          </a:p>
        </p:txBody>
      </p:sp>
      <p:pic>
        <p:nvPicPr>
          <p:cNvPr id="430" name="Google Shape;430;p59"/>
          <p:cNvPicPr preferRelativeResize="0"/>
          <p:nvPr/>
        </p:nvPicPr>
        <p:blipFill>
          <a:blip r:embed="rId3">
            <a:alphaModFix/>
          </a:blip>
          <a:stretch>
            <a:fillRect/>
          </a:stretch>
        </p:blipFill>
        <p:spPr>
          <a:xfrm>
            <a:off x="4568448" y="775325"/>
            <a:ext cx="4441475" cy="369300"/>
          </a:xfrm>
          <a:prstGeom prst="rect">
            <a:avLst/>
          </a:prstGeom>
          <a:noFill/>
          <a:ln>
            <a:noFill/>
          </a:ln>
        </p:spPr>
      </p:pic>
      <p:pic>
        <p:nvPicPr>
          <p:cNvPr id="431" name="Google Shape;431;p59"/>
          <p:cNvPicPr preferRelativeResize="0"/>
          <p:nvPr/>
        </p:nvPicPr>
        <p:blipFill>
          <a:blip r:embed="rId4">
            <a:alphaModFix/>
          </a:blip>
          <a:stretch>
            <a:fillRect/>
          </a:stretch>
        </p:blipFill>
        <p:spPr>
          <a:xfrm>
            <a:off x="328898" y="1401188"/>
            <a:ext cx="4905875" cy="3283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722375" y="2164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the best model to predict probability of earthquake at a location</a:t>
            </a:r>
            <a:endParaRPr/>
          </a:p>
          <a:p>
            <a:pPr marL="0" lvl="0" indent="0" algn="l" rtl="0">
              <a:spcBef>
                <a:spcPts val="0"/>
              </a:spcBef>
              <a:spcAft>
                <a:spcPts val="0"/>
              </a:spcAft>
              <a:buNone/>
            </a:pPr>
            <a:endParaRPr/>
          </a:p>
        </p:txBody>
      </p:sp>
      <p:sp>
        <p:nvSpPr>
          <p:cNvPr id="437" name="Google Shape;437;p60"/>
          <p:cNvSpPr txBox="1"/>
          <p:nvPr/>
        </p:nvSpPr>
        <p:spPr>
          <a:xfrm>
            <a:off x="722363" y="2031200"/>
            <a:ext cx="358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FFFFFE"/>
              </a:solidFill>
              <a:latin typeface="Roboto"/>
              <a:ea typeface="Roboto"/>
              <a:cs typeface="Roboto"/>
              <a:sym typeface="Roboto"/>
            </a:endParaRPr>
          </a:p>
        </p:txBody>
      </p:sp>
      <p:pic>
        <p:nvPicPr>
          <p:cNvPr id="438" name="Google Shape;438;p60"/>
          <p:cNvPicPr preferRelativeResize="0"/>
          <p:nvPr/>
        </p:nvPicPr>
        <p:blipFill>
          <a:blip r:embed="rId3">
            <a:alphaModFix/>
          </a:blip>
          <a:stretch>
            <a:fillRect/>
          </a:stretch>
        </p:blipFill>
        <p:spPr>
          <a:xfrm>
            <a:off x="586700" y="1711503"/>
            <a:ext cx="3080751" cy="2063375"/>
          </a:xfrm>
          <a:prstGeom prst="rect">
            <a:avLst/>
          </a:prstGeom>
          <a:noFill/>
          <a:ln>
            <a:noFill/>
          </a:ln>
        </p:spPr>
      </p:pic>
      <p:sp>
        <p:nvSpPr>
          <p:cNvPr id="439" name="Google Shape;439;p60"/>
          <p:cNvSpPr txBox="1"/>
          <p:nvPr/>
        </p:nvSpPr>
        <p:spPr>
          <a:xfrm>
            <a:off x="332325" y="1311300"/>
            <a:ext cx="35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K-Means Clustering Model (5 Clusters)</a:t>
            </a:r>
            <a:endParaRPr>
              <a:solidFill>
                <a:srgbClr val="FFFFFE"/>
              </a:solidFill>
              <a:latin typeface="Roboto"/>
              <a:ea typeface="Roboto"/>
              <a:cs typeface="Roboto"/>
              <a:sym typeface="Roboto"/>
            </a:endParaRPr>
          </a:p>
        </p:txBody>
      </p:sp>
      <p:sp>
        <p:nvSpPr>
          <p:cNvPr id="440" name="Google Shape;440;p60"/>
          <p:cNvSpPr txBox="1"/>
          <p:nvPr/>
        </p:nvSpPr>
        <p:spPr>
          <a:xfrm>
            <a:off x="4667950" y="1096500"/>
            <a:ext cx="35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Hierarchical Clustering Model with linkage hyperparameter: “average” (2 Clusters)</a:t>
            </a:r>
            <a:endParaRPr>
              <a:solidFill>
                <a:srgbClr val="FFFFFE"/>
              </a:solidFill>
              <a:latin typeface="Roboto"/>
              <a:ea typeface="Roboto"/>
              <a:cs typeface="Roboto"/>
              <a:sym typeface="Roboto"/>
            </a:endParaRPr>
          </a:p>
        </p:txBody>
      </p:sp>
      <p:sp>
        <p:nvSpPr>
          <p:cNvPr id="441" name="Google Shape;441;p60"/>
          <p:cNvSpPr txBox="1"/>
          <p:nvPr/>
        </p:nvSpPr>
        <p:spPr>
          <a:xfrm>
            <a:off x="4922325" y="3782325"/>
            <a:ext cx="339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00FF00"/>
                </a:solidFill>
                <a:latin typeface="Roboto"/>
                <a:ea typeface="Roboto"/>
                <a:cs typeface="Roboto"/>
                <a:sym typeface="Roboto"/>
              </a:rPr>
              <a:t>0.1025509948732408</a:t>
            </a:r>
            <a:endParaRPr/>
          </a:p>
        </p:txBody>
      </p:sp>
      <p:sp>
        <p:nvSpPr>
          <p:cNvPr id="442" name="Google Shape;442;p60"/>
          <p:cNvSpPr txBox="1"/>
          <p:nvPr/>
        </p:nvSpPr>
        <p:spPr>
          <a:xfrm>
            <a:off x="586700" y="378232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443" name="Google Shape;443;p60"/>
          <p:cNvSpPr txBox="1"/>
          <p:nvPr/>
        </p:nvSpPr>
        <p:spPr>
          <a:xfrm>
            <a:off x="586700" y="4346350"/>
            <a:ext cx="827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Comparing the average prediction error of both models, we then conclude that the K-Means clustering model with 5 clusters would be the best at predicting probability of an earthquake at a location</a:t>
            </a:r>
            <a:endParaRPr>
              <a:solidFill>
                <a:srgbClr val="FFFFFE"/>
              </a:solidFill>
              <a:latin typeface="Roboto"/>
              <a:ea typeface="Roboto"/>
              <a:cs typeface="Roboto"/>
              <a:sym typeface="Roboto"/>
            </a:endParaRPr>
          </a:p>
        </p:txBody>
      </p:sp>
      <p:pic>
        <p:nvPicPr>
          <p:cNvPr id="444" name="Google Shape;444;p60"/>
          <p:cNvPicPr preferRelativeResize="0"/>
          <p:nvPr/>
        </p:nvPicPr>
        <p:blipFill>
          <a:blip r:embed="rId4">
            <a:alphaModFix/>
          </a:blip>
          <a:stretch>
            <a:fillRect/>
          </a:stretch>
        </p:blipFill>
        <p:spPr>
          <a:xfrm>
            <a:off x="4922324" y="1712103"/>
            <a:ext cx="3080751" cy="20621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1"/>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50" name="Google Shape;450;p61"/>
          <p:cNvSpPr txBox="1">
            <a:spLocks noGrp="1"/>
          </p:cNvSpPr>
          <p:nvPr>
            <p:ph type="body" idx="1"/>
          </p:nvPr>
        </p:nvSpPr>
        <p:spPr>
          <a:xfrm>
            <a:off x="121800" y="1017725"/>
            <a:ext cx="8900400" cy="84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Using the K-Means model with 5 clusters, we calculate the probability of an earthquake at 2 extreme locations:</a:t>
            </a:r>
            <a:br>
              <a:rPr lang="en" sz="1400"/>
            </a:br>
            <a:r>
              <a:rPr lang="en" sz="1400"/>
              <a:t>1) near the centroid of a cluster</a:t>
            </a:r>
            <a:endParaRPr sz="1400"/>
          </a:p>
          <a:p>
            <a:pPr marL="0" lvl="0" indent="0" algn="l" rtl="0">
              <a:lnSpc>
                <a:spcPct val="115000"/>
              </a:lnSpc>
              <a:spcBef>
                <a:spcPts val="0"/>
              </a:spcBef>
              <a:spcAft>
                <a:spcPts val="0"/>
              </a:spcAft>
              <a:buNone/>
            </a:pPr>
            <a:r>
              <a:rPr lang="en" sz="1400"/>
              <a:t>2) location that is very far away from the centroid of the nearest cluster</a:t>
            </a:r>
            <a:endParaRPr sz="1400"/>
          </a:p>
        </p:txBody>
      </p:sp>
      <p:sp>
        <p:nvSpPr>
          <p:cNvPr id="451" name="Google Shape;451;p61"/>
          <p:cNvSpPr txBox="1"/>
          <p:nvPr/>
        </p:nvSpPr>
        <p:spPr>
          <a:xfrm>
            <a:off x="337150" y="2018750"/>
            <a:ext cx="37620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52" name="Google Shape;452;p61"/>
          <p:cNvSpPr txBox="1"/>
          <p:nvPr/>
        </p:nvSpPr>
        <p:spPr>
          <a:xfrm>
            <a:off x="337150" y="3479225"/>
            <a:ext cx="45639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marL="45720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453" name="Google Shape;453;p61"/>
          <p:cNvPicPr preferRelativeResize="0"/>
          <p:nvPr/>
        </p:nvPicPr>
        <p:blipFill>
          <a:blip r:embed="rId3">
            <a:alphaModFix/>
          </a:blip>
          <a:stretch>
            <a:fillRect/>
          </a:stretch>
        </p:blipFill>
        <p:spPr>
          <a:xfrm>
            <a:off x="263425" y="4051900"/>
            <a:ext cx="5344721" cy="785100"/>
          </a:xfrm>
          <a:prstGeom prst="rect">
            <a:avLst/>
          </a:prstGeom>
          <a:noFill/>
          <a:ln>
            <a:noFill/>
          </a:ln>
        </p:spPr>
      </p:pic>
      <p:sp>
        <p:nvSpPr>
          <p:cNvPr id="454" name="Google Shape;454;p61"/>
          <p:cNvSpPr txBox="1"/>
          <p:nvPr/>
        </p:nvSpPr>
        <p:spPr>
          <a:xfrm>
            <a:off x="5998700" y="2128725"/>
            <a:ext cx="27507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Limitations of model:</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As seen from the bottom diagram, if we choose a coordinate that is on or further than the furthest point from the cluster, the probability of an earthquake happening will be 0 or negative respectively </a:t>
            </a:r>
            <a:endParaRPr>
              <a:solidFill>
                <a:srgbClr val="FFFFFE"/>
              </a:solidFill>
              <a:latin typeface="Roboto"/>
              <a:ea typeface="Roboto"/>
              <a:cs typeface="Roboto"/>
              <a:sym typeface="Roboto"/>
            </a:endParaRPr>
          </a:p>
          <a:p>
            <a:pPr marL="457200" lvl="0" indent="0" algn="l" rtl="0">
              <a:spcBef>
                <a:spcPts val="0"/>
              </a:spcBef>
              <a:spcAft>
                <a:spcPts val="0"/>
              </a:spcAft>
              <a:buNone/>
            </a:pPr>
            <a:endParaRPr>
              <a:solidFill>
                <a:srgbClr val="FFFFFE"/>
              </a:solidFill>
              <a:latin typeface="Roboto"/>
              <a:ea typeface="Roboto"/>
              <a:cs typeface="Roboto"/>
              <a:sym typeface="Roboto"/>
            </a:endParaRPr>
          </a:p>
        </p:txBody>
      </p:sp>
      <p:pic>
        <p:nvPicPr>
          <p:cNvPr id="455" name="Google Shape;455;p61"/>
          <p:cNvPicPr preferRelativeResize="0"/>
          <p:nvPr/>
        </p:nvPicPr>
        <p:blipFill>
          <a:blip r:embed="rId4">
            <a:alphaModFix/>
          </a:blip>
          <a:stretch>
            <a:fillRect/>
          </a:stretch>
        </p:blipFill>
        <p:spPr>
          <a:xfrm>
            <a:off x="263425" y="2648950"/>
            <a:ext cx="5344725" cy="785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sp>
        <p:nvSpPr>
          <p:cNvPr id="461" name="Google Shape;461;p62"/>
          <p:cNvSpPr txBox="1">
            <a:spLocks noGrp="1"/>
          </p:cNvSpPr>
          <p:nvPr>
            <p:ph type="body" idx="1"/>
          </p:nvPr>
        </p:nvSpPr>
        <p:spPr>
          <a:xfrm>
            <a:off x="722375" y="847675"/>
            <a:ext cx="7699200" cy="841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Char char="-"/>
            </a:pPr>
            <a:r>
              <a:rPr lang="en" sz="1300"/>
              <a:t>Propose using a method which calculates the probability by finding the number of earthquakes in a radius around the location, divided by the total number of earthquakes</a:t>
            </a:r>
            <a:endParaRPr sz="1300"/>
          </a:p>
          <a:p>
            <a:pPr marL="457200" lvl="0" indent="-336550" algn="l" rtl="0">
              <a:spcBef>
                <a:spcPts val="0"/>
              </a:spcBef>
              <a:spcAft>
                <a:spcPts val="0"/>
              </a:spcAft>
              <a:buClr>
                <a:srgbClr val="FFFFFF"/>
              </a:buClr>
              <a:buSzPts val="1700"/>
              <a:buChar char="-"/>
            </a:pPr>
            <a:r>
              <a:rPr lang="en" sz="1300"/>
              <a:t>More accurate as it takes into account the frequency of earthquakes in a radius around the chosen location.</a:t>
            </a:r>
            <a:endParaRPr sz="1300"/>
          </a:p>
          <a:p>
            <a:pPr marL="457200" lvl="0" indent="-311150" algn="l" rtl="0">
              <a:spcBef>
                <a:spcPts val="0"/>
              </a:spcBef>
              <a:spcAft>
                <a:spcPts val="0"/>
              </a:spcAft>
              <a:buClr>
                <a:srgbClr val="FFFFFF"/>
              </a:buClr>
              <a:buSzPts val="1300"/>
              <a:buChar char="-"/>
            </a:pPr>
            <a:r>
              <a:rPr lang="en" sz="1300"/>
              <a:t>Chose radius of 500 km because most powerful earthquake could be felt 1000 km away and a magnitude 5.5 earthquake usually can be felt as far as 500km away. </a:t>
            </a:r>
            <a:endParaRPr sz="1300"/>
          </a:p>
        </p:txBody>
      </p:sp>
      <p:sp>
        <p:nvSpPr>
          <p:cNvPr id="462" name="Google Shape;462;p62"/>
          <p:cNvSpPr txBox="1"/>
          <p:nvPr/>
        </p:nvSpPr>
        <p:spPr>
          <a:xfrm>
            <a:off x="382925" y="2385050"/>
            <a:ext cx="37620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63" name="Google Shape;463;p62"/>
          <p:cNvSpPr txBox="1"/>
          <p:nvPr/>
        </p:nvSpPr>
        <p:spPr>
          <a:xfrm>
            <a:off x="4572000" y="2361200"/>
            <a:ext cx="45639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marL="45720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464" name="Google Shape;464;p62"/>
          <p:cNvPicPr preferRelativeResize="0"/>
          <p:nvPr/>
        </p:nvPicPr>
        <p:blipFill>
          <a:blip r:embed="rId3">
            <a:alphaModFix/>
          </a:blip>
          <a:stretch>
            <a:fillRect/>
          </a:stretch>
        </p:blipFill>
        <p:spPr>
          <a:xfrm>
            <a:off x="4357625" y="2970050"/>
            <a:ext cx="4563899" cy="845650"/>
          </a:xfrm>
          <a:prstGeom prst="rect">
            <a:avLst/>
          </a:prstGeom>
          <a:noFill/>
          <a:ln>
            <a:noFill/>
          </a:ln>
        </p:spPr>
      </p:pic>
      <p:sp>
        <p:nvSpPr>
          <p:cNvPr id="465" name="Google Shape;465;p62"/>
          <p:cNvSpPr txBox="1"/>
          <p:nvPr/>
        </p:nvSpPr>
        <p:spPr>
          <a:xfrm>
            <a:off x="4502825" y="3978450"/>
            <a:ext cx="42735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Probability is zero, which is reasonable given that there is only one earthquake within 500 km radius, and hence the probability would be too close to zero.</a:t>
            </a:r>
            <a:endParaRPr sz="1300">
              <a:solidFill>
                <a:srgbClr val="FFFFFF"/>
              </a:solidFill>
              <a:latin typeface="Roboto"/>
              <a:ea typeface="Roboto"/>
              <a:cs typeface="Roboto"/>
              <a:sym typeface="Roboto"/>
            </a:endParaRPr>
          </a:p>
        </p:txBody>
      </p:sp>
      <p:pic>
        <p:nvPicPr>
          <p:cNvPr id="466" name="Google Shape;466;p62"/>
          <p:cNvPicPr preferRelativeResize="0"/>
          <p:nvPr/>
        </p:nvPicPr>
        <p:blipFill>
          <a:blip r:embed="rId4">
            <a:alphaModFix/>
          </a:blip>
          <a:stretch>
            <a:fillRect/>
          </a:stretch>
        </p:blipFill>
        <p:spPr>
          <a:xfrm>
            <a:off x="425975" y="2970050"/>
            <a:ext cx="3675906" cy="1868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Motivation</a:t>
            </a:r>
            <a:endParaRPr/>
          </a:p>
        </p:txBody>
      </p:sp>
      <p:sp>
        <p:nvSpPr>
          <p:cNvPr id="189" name="Google Shape;189;p36"/>
          <p:cNvSpPr txBox="1">
            <a:spLocks noGrp="1"/>
          </p:cNvSpPr>
          <p:nvPr>
            <p:ph type="body" idx="1"/>
          </p:nvPr>
        </p:nvSpPr>
        <p:spPr>
          <a:xfrm>
            <a:off x="722375" y="1152475"/>
            <a:ext cx="76992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FFFF00"/>
                </a:solidFill>
                <a:latin typeface="Oswald"/>
                <a:ea typeface="Oswald"/>
                <a:cs typeface="Oswald"/>
                <a:sym typeface="Oswald"/>
              </a:rPr>
              <a:t>Real-life Problem</a:t>
            </a:r>
            <a:endParaRPr sz="2000">
              <a:solidFill>
                <a:srgbClr val="FFFF00"/>
              </a:solidFill>
              <a:latin typeface="Oswald"/>
              <a:ea typeface="Oswald"/>
              <a:cs typeface="Oswald"/>
              <a:sym typeface="Oswald"/>
            </a:endParaRPr>
          </a:p>
          <a:p>
            <a:pPr marL="0" lvl="0" indent="0" algn="l" rtl="0">
              <a:lnSpc>
                <a:spcPct val="115000"/>
              </a:lnSpc>
              <a:spcBef>
                <a:spcPts val="0"/>
              </a:spcBef>
              <a:spcAft>
                <a:spcPts val="0"/>
              </a:spcAft>
              <a:buNone/>
            </a:pPr>
            <a:r>
              <a:rPr lang="en" sz="1500"/>
              <a:t>Predicting earthquake probability for a given coordinate can provide valuable information for disaster management and emergency response, and can ultimately help to save lives and reduce the impact of earthquakes on communities</a:t>
            </a:r>
            <a:endParaRPr sz="1500"/>
          </a:p>
          <a:p>
            <a:pPr marL="0" lvl="0" indent="0" algn="l" rtl="0">
              <a:spcBef>
                <a:spcPts val="0"/>
              </a:spcBef>
              <a:spcAft>
                <a:spcPts val="0"/>
              </a:spcAft>
              <a:buNone/>
            </a:pPr>
            <a:endParaRPr sz="1400"/>
          </a:p>
          <a:p>
            <a:pPr marL="0" lvl="0" indent="0" algn="l" rtl="0">
              <a:lnSpc>
                <a:spcPct val="115000"/>
              </a:lnSpc>
              <a:spcBef>
                <a:spcPts val="0"/>
              </a:spcBef>
              <a:spcAft>
                <a:spcPts val="0"/>
              </a:spcAft>
              <a:buNone/>
            </a:pPr>
            <a:r>
              <a:rPr lang="en" sz="2000">
                <a:solidFill>
                  <a:srgbClr val="00FF00"/>
                </a:solidFill>
                <a:latin typeface="Oswald"/>
                <a:ea typeface="Oswald"/>
                <a:cs typeface="Oswald"/>
                <a:sym typeface="Oswald"/>
              </a:rPr>
              <a:t>Objective</a:t>
            </a:r>
            <a:endParaRPr sz="2000">
              <a:solidFill>
                <a:srgbClr val="00FF00"/>
              </a:solidFill>
              <a:latin typeface="Oswald"/>
              <a:ea typeface="Oswald"/>
              <a:cs typeface="Oswald"/>
              <a:sym typeface="Oswald"/>
            </a:endParaRPr>
          </a:p>
          <a:p>
            <a:pPr marL="0" lvl="0" indent="0" algn="l" rtl="0">
              <a:lnSpc>
                <a:spcPct val="115000"/>
              </a:lnSpc>
              <a:spcBef>
                <a:spcPts val="0"/>
              </a:spcBef>
              <a:spcAft>
                <a:spcPts val="0"/>
              </a:spcAft>
              <a:buNone/>
            </a:pPr>
            <a:r>
              <a:rPr lang="en" sz="1500"/>
              <a:t>Using an earthquake dataset, we will find out the probability of an earthquake happening given a pair of coordinates</a:t>
            </a:r>
            <a:endParaRPr sz="1500"/>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pic>
        <p:nvPicPr>
          <p:cNvPr id="190" name="Google Shape;190;p36"/>
          <p:cNvPicPr preferRelativeResize="0"/>
          <p:nvPr/>
        </p:nvPicPr>
        <p:blipFill>
          <a:blip r:embed="rId3">
            <a:alphaModFix/>
          </a:blip>
          <a:stretch>
            <a:fillRect/>
          </a:stretch>
        </p:blipFill>
        <p:spPr>
          <a:xfrm>
            <a:off x="7059524" y="3544249"/>
            <a:ext cx="1362050" cy="136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3"/>
          <p:cNvSpPr txBox="1">
            <a:spLocks noGrp="1"/>
          </p:cNvSpPr>
          <p:nvPr>
            <p:ph type="title"/>
          </p:nvPr>
        </p:nvSpPr>
        <p:spPr>
          <a:xfrm>
            <a:off x="1388100" y="1835375"/>
            <a:ext cx="6367800" cy="14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722400" y="2478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196" name="Google Shape;196;p37"/>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197" name="Google Shape;197;p37"/>
          <p:cNvSpPr txBox="1"/>
          <p:nvPr/>
        </p:nvSpPr>
        <p:spPr>
          <a:xfrm>
            <a:off x="722400" y="4324700"/>
            <a:ext cx="4846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marL="0" lvl="0" indent="0" algn="l" rtl="0">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marL="0" lvl="0" indent="0" algn="l" rtl="0">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marL="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198" name="Google Shape;198;p37"/>
          <p:cNvPicPr preferRelativeResize="0"/>
          <p:nvPr/>
        </p:nvPicPr>
        <p:blipFill>
          <a:blip r:embed="rId4">
            <a:alphaModFix/>
          </a:blip>
          <a:stretch>
            <a:fillRect/>
          </a:stretch>
        </p:blipFill>
        <p:spPr>
          <a:xfrm>
            <a:off x="3384650" y="905950"/>
            <a:ext cx="3612074" cy="1396950"/>
          </a:xfrm>
          <a:prstGeom prst="rect">
            <a:avLst/>
          </a:prstGeom>
          <a:noFill/>
          <a:ln>
            <a:noFill/>
          </a:ln>
        </p:spPr>
      </p:pic>
      <p:sp>
        <p:nvSpPr>
          <p:cNvPr id="199" name="Google Shape;199;p37"/>
          <p:cNvSpPr txBox="1"/>
          <p:nvPr/>
        </p:nvSpPr>
        <p:spPr>
          <a:xfrm>
            <a:off x="579400" y="1745925"/>
            <a:ext cx="1707900" cy="124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dk2"/>
                </a:solidFill>
                <a:latin typeface="Roboto"/>
                <a:ea typeface="Roboto"/>
                <a:cs typeface="Roboto"/>
                <a:sym typeface="Roboto"/>
              </a:rPr>
              <a:t>Size of Dataset:</a:t>
            </a:r>
            <a:endParaRPr>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chemeClr val="dk2"/>
              </a:solidFill>
              <a:latin typeface="Oswald"/>
              <a:ea typeface="Oswald"/>
              <a:cs typeface="Oswald"/>
              <a:sym typeface="Oswald"/>
            </a:endParaRPr>
          </a:p>
          <a:p>
            <a:pPr marL="0" lvl="0" indent="0" algn="ctr" rtl="0">
              <a:lnSpc>
                <a:spcPct val="115000"/>
              </a:lnSpc>
              <a:spcBef>
                <a:spcPts val="0"/>
              </a:spcBef>
              <a:spcAft>
                <a:spcPts val="0"/>
              </a:spcAft>
              <a:buNone/>
            </a:pPr>
            <a:r>
              <a:rPr lang="en" sz="3200">
                <a:solidFill>
                  <a:srgbClr val="00FFFF"/>
                </a:solidFill>
                <a:latin typeface="Oswald"/>
                <a:ea typeface="Oswald"/>
                <a:cs typeface="Oswald"/>
                <a:sym typeface="Oswald"/>
              </a:rPr>
              <a:t>37331</a:t>
            </a:r>
            <a:endParaRPr sz="3200">
              <a:solidFill>
                <a:srgbClr val="00FFFF"/>
              </a:solidFill>
              <a:latin typeface="Oswald"/>
              <a:ea typeface="Oswald"/>
              <a:cs typeface="Oswald"/>
              <a:sym typeface="Oswald"/>
            </a:endParaRPr>
          </a:p>
        </p:txBody>
      </p:sp>
      <p:pic>
        <p:nvPicPr>
          <p:cNvPr id="200" name="Google Shape;200;p37"/>
          <p:cNvPicPr preferRelativeResize="0"/>
          <p:nvPr/>
        </p:nvPicPr>
        <p:blipFill>
          <a:blip r:embed="rId5">
            <a:alphaModFix/>
          </a:blip>
          <a:stretch>
            <a:fillRect/>
          </a:stretch>
        </p:blipFill>
        <p:spPr>
          <a:xfrm>
            <a:off x="3905510" y="2571747"/>
            <a:ext cx="2570350" cy="867400"/>
          </a:xfrm>
          <a:prstGeom prst="rect">
            <a:avLst/>
          </a:prstGeom>
          <a:noFill/>
          <a:ln>
            <a:noFill/>
          </a:ln>
        </p:spPr>
      </p:pic>
      <p:pic>
        <p:nvPicPr>
          <p:cNvPr id="201" name="Google Shape;201;p37"/>
          <p:cNvPicPr preferRelativeResize="0"/>
          <p:nvPr/>
        </p:nvPicPr>
        <p:blipFill>
          <a:blip r:embed="rId6">
            <a:alphaModFix/>
          </a:blip>
          <a:stretch>
            <a:fillRect/>
          </a:stretch>
        </p:blipFill>
        <p:spPr>
          <a:xfrm>
            <a:off x="7481049" y="1167181"/>
            <a:ext cx="1094525" cy="28091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722400" y="2478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207" name="Google Shape;207;p38"/>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208" name="Google Shape;208;p38"/>
          <p:cNvSpPr txBox="1"/>
          <p:nvPr/>
        </p:nvSpPr>
        <p:spPr>
          <a:xfrm>
            <a:off x="722400" y="4324700"/>
            <a:ext cx="4846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marL="0" lvl="0" indent="0" algn="l" rtl="0">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marL="0" lvl="0" indent="0" algn="l" rtl="0">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marL="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209" name="Google Shape;209;p38"/>
          <p:cNvPicPr preferRelativeResize="0"/>
          <p:nvPr/>
        </p:nvPicPr>
        <p:blipFill>
          <a:blip r:embed="rId4">
            <a:alphaModFix/>
          </a:blip>
          <a:stretch>
            <a:fillRect/>
          </a:stretch>
        </p:blipFill>
        <p:spPr>
          <a:xfrm>
            <a:off x="1401775" y="972925"/>
            <a:ext cx="6340439" cy="319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Formulation</a:t>
            </a:r>
            <a:endParaRPr/>
          </a:p>
        </p:txBody>
      </p:sp>
      <p:sp>
        <p:nvSpPr>
          <p:cNvPr id="215" name="Google Shape;215;p39"/>
          <p:cNvSpPr txBox="1">
            <a:spLocks noGrp="1"/>
          </p:cNvSpPr>
          <p:nvPr>
            <p:ph type="body" idx="1"/>
          </p:nvPr>
        </p:nvSpPr>
        <p:spPr>
          <a:xfrm>
            <a:off x="4843275" y="1152475"/>
            <a:ext cx="41607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500">
              <a:solidFill>
                <a:srgbClr val="FFFFFE"/>
              </a:solidFill>
            </a:endParaRPr>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3000">
                <a:latin typeface="Oswald"/>
                <a:ea typeface="Oswald"/>
                <a:cs typeface="Oswald"/>
                <a:sym typeface="Oswald"/>
              </a:rPr>
              <a:t>What is the probability of an earthquake occurring in a chosen location in China and its surroundings?</a:t>
            </a:r>
            <a:endParaRPr sz="3200">
              <a:latin typeface="Oswald"/>
              <a:ea typeface="Oswald"/>
              <a:cs typeface="Oswald"/>
              <a:sym typeface="Oswald"/>
            </a:endParaRPr>
          </a:p>
        </p:txBody>
      </p:sp>
      <p:pic>
        <p:nvPicPr>
          <p:cNvPr id="216" name="Google Shape;216;p39"/>
          <p:cNvPicPr preferRelativeResize="0"/>
          <p:nvPr/>
        </p:nvPicPr>
        <p:blipFill rotWithShape="1">
          <a:blip r:embed="rId3">
            <a:alphaModFix/>
          </a:blip>
          <a:srcRect l="932" t="1144" r="951" b="1056"/>
          <a:stretch/>
        </p:blipFill>
        <p:spPr>
          <a:xfrm>
            <a:off x="690675" y="1152475"/>
            <a:ext cx="3881326" cy="315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722400" y="2368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pic>
        <p:nvPicPr>
          <p:cNvPr id="222" name="Google Shape;222;p40"/>
          <p:cNvPicPr preferRelativeResize="0"/>
          <p:nvPr/>
        </p:nvPicPr>
        <p:blipFill>
          <a:blip r:embed="rId3">
            <a:alphaModFix/>
          </a:blip>
          <a:stretch>
            <a:fillRect/>
          </a:stretch>
        </p:blipFill>
        <p:spPr>
          <a:xfrm>
            <a:off x="652900" y="855350"/>
            <a:ext cx="4632374" cy="1636350"/>
          </a:xfrm>
          <a:prstGeom prst="rect">
            <a:avLst/>
          </a:prstGeom>
          <a:noFill/>
          <a:ln>
            <a:noFill/>
          </a:ln>
        </p:spPr>
      </p:pic>
      <p:pic>
        <p:nvPicPr>
          <p:cNvPr id="223" name="Google Shape;223;p40"/>
          <p:cNvPicPr preferRelativeResize="0"/>
          <p:nvPr/>
        </p:nvPicPr>
        <p:blipFill>
          <a:blip r:embed="rId4">
            <a:alphaModFix/>
          </a:blip>
          <a:stretch>
            <a:fillRect/>
          </a:stretch>
        </p:blipFill>
        <p:spPr>
          <a:xfrm>
            <a:off x="1251825" y="3562562"/>
            <a:ext cx="3434525" cy="1332700"/>
          </a:xfrm>
          <a:prstGeom prst="rect">
            <a:avLst/>
          </a:prstGeom>
          <a:noFill/>
          <a:ln>
            <a:noFill/>
          </a:ln>
        </p:spPr>
      </p:pic>
      <p:sp>
        <p:nvSpPr>
          <p:cNvPr id="224" name="Google Shape;224;p40"/>
          <p:cNvSpPr txBox="1"/>
          <p:nvPr/>
        </p:nvSpPr>
        <p:spPr>
          <a:xfrm>
            <a:off x="763325" y="2447850"/>
            <a:ext cx="4868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2"/>
                </a:solidFill>
                <a:latin typeface="Roboto"/>
                <a:ea typeface="Roboto"/>
                <a:cs typeface="Roboto"/>
                <a:sym typeface="Roboto"/>
              </a:rPr>
              <a:t>Filtered data within the China and surrounding region</a:t>
            </a:r>
            <a:endParaRPr sz="2000">
              <a:solidFill>
                <a:srgbClr val="00FFFF"/>
              </a:solidFill>
              <a:latin typeface="Oswald"/>
              <a:ea typeface="Oswald"/>
              <a:cs typeface="Oswald"/>
              <a:sym typeface="Oswald"/>
            </a:endParaRPr>
          </a:p>
        </p:txBody>
      </p:sp>
      <p:cxnSp>
        <p:nvCxnSpPr>
          <p:cNvPr id="225" name="Google Shape;225;p40"/>
          <p:cNvCxnSpPr/>
          <p:nvPr/>
        </p:nvCxnSpPr>
        <p:spPr>
          <a:xfrm flipH="1">
            <a:off x="2887475" y="2848050"/>
            <a:ext cx="5400" cy="608100"/>
          </a:xfrm>
          <a:prstGeom prst="straightConnector1">
            <a:avLst/>
          </a:prstGeom>
          <a:noFill/>
          <a:ln w="9525" cap="flat" cmpd="sng">
            <a:solidFill>
              <a:schemeClr val="dk2"/>
            </a:solidFill>
            <a:prstDash val="solid"/>
            <a:round/>
            <a:headEnd type="none" w="med" len="med"/>
            <a:tailEnd type="triangle" w="med" len="med"/>
          </a:ln>
        </p:spPr>
      </p:cxnSp>
      <p:sp>
        <p:nvSpPr>
          <p:cNvPr id="226" name="Google Shape;226;p40"/>
          <p:cNvSpPr txBox="1"/>
          <p:nvPr/>
        </p:nvSpPr>
        <p:spPr>
          <a:xfrm>
            <a:off x="5728575" y="1826425"/>
            <a:ext cx="2961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Roboto"/>
                <a:ea typeface="Roboto"/>
                <a:cs typeface="Roboto"/>
                <a:sym typeface="Roboto"/>
              </a:rPr>
              <a:t>Filtered the data such that we only use data of earthquakes within and around China</a:t>
            </a: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Reason:</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Limit our scope</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Calculating probability would be more accurate in the clusters within a region</a:t>
            </a:r>
            <a:endParaRPr>
              <a:solidFill>
                <a:srgbClr val="FFFFFF"/>
              </a:solidFill>
              <a:latin typeface="Roboto"/>
              <a:ea typeface="Roboto"/>
              <a:cs typeface="Roboto"/>
              <a:sym typeface="Roboto"/>
            </a:endParaRPr>
          </a:p>
        </p:txBody>
      </p:sp>
      <p:pic>
        <p:nvPicPr>
          <p:cNvPr id="227" name="Google Shape;227;p40"/>
          <p:cNvPicPr preferRelativeResize="0"/>
          <p:nvPr/>
        </p:nvPicPr>
        <p:blipFill rotWithShape="1">
          <a:blip r:embed="rId5">
            <a:alphaModFix/>
          </a:blip>
          <a:srcRect b="25132"/>
          <a:stretch/>
        </p:blipFill>
        <p:spPr>
          <a:xfrm>
            <a:off x="5285275" y="0"/>
            <a:ext cx="2020075" cy="151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682875" y="211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Visualisation</a:t>
            </a:r>
            <a:endParaRPr/>
          </a:p>
        </p:txBody>
      </p:sp>
      <p:pic>
        <p:nvPicPr>
          <p:cNvPr id="233" name="Google Shape;233;p41"/>
          <p:cNvPicPr preferRelativeResize="0"/>
          <p:nvPr/>
        </p:nvPicPr>
        <p:blipFill>
          <a:blip r:embed="rId3">
            <a:alphaModFix/>
          </a:blip>
          <a:stretch>
            <a:fillRect/>
          </a:stretch>
        </p:blipFill>
        <p:spPr>
          <a:xfrm>
            <a:off x="1676950" y="967575"/>
            <a:ext cx="5533474" cy="370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39" name="Google Shape;239;p42"/>
          <p:cNvSpPr txBox="1"/>
          <p:nvPr/>
        </p:nvSpPr>
        <p:spPr>
          <a:xfrm>
            <a:off x="722375" y="1075100"/>
            <a:ext cx="6672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00FFFF"/>
                </a:solidFill>
                <a:latin typeface="Oswald"/>
                <a:ea typeface="Oswald"/>
                <a:cs typeface="Oswald"/>
                <a:sym typeface="Oswald"/>
              </a:rPr>
              <a:t>Machine Learning Model</a:t>
            </a:r>
            <a:endParaRPr sz="2000">
              <a:solidFill>
                <a:srgbClr val="00FFFF"/>
              </a:solidFill>
              <a:latin typeface="Oswald"/>
              <a:ea typeface="Oswald"/>
              <a:cs typeface="Oswald"/>
              <a:sym typeface="Oswald"/>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40" name="Google Shape;240;p42"/>
          <p:cNvSpPr txBox="1"/>
          <p:nvPr/>
        </p:nvSpPr>
        <p:spPr>
          <a:xfrm>
            <a:off x="2685725" y="1635725"/>
            <a:ext cx="377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0FF00"/>
                </a:solidFill>
                <a:latin typeface="Roboto"/>
                <a:ea typeface="Roboto"/>
                <a:cs typeface="Roboto"/>
                <a:sym typeface="Roboto"/>
              </a:rPr>
              <a:t>Clustering</a:t>
            </a:r>
            <a:endParaRPr sz="1800">
              <a:solidFill>
                <a:srgbClr val="00FF00"/>
              </a:solidFill>
              <a:latin typeface="Roboto"/>
              <a:ea typeface="Roboto"/>
              <a:cs typeface="Roboto"/>
              <a:sym typeface="Roboto"/>
            </a:endParaRPr>
          </a:p>
        </p:txBody>
      </p:sp>
      <p:cxnSp>
        <p:nvCxnSpPr>
          <p:cNvPr id="241" name="Google Shape;241;p42"/>
          <p:cNvCxnSpPr/>
          <p:nvPr/>
        </p:nvCxnSpPr>
        <p:spPr>
          <a:xfrm flipH="1">
            <a:off x="3555050" y="2136825"/>
            <a:ext cx="822600" cy="5388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42"/>
          <p:cNvCxnSpPr/>
          <p:nvPr/>
        </p:nvCxnSpPr>
        <p:spPr>
          <a:xfrm>
            <a:off x="4917700" y="2097425"/>
            <a:ext cx="774300" cy="578400"/>
          </a:xfrm>
          <a:prstGeom prst="straightConnector1">
            <a:avLst/>
          </a:prstGeom>
          <a:noFill/>
          <a:ln w="9525" cap="flat" cmpd="sng">
            <a:solidFill>
              <a:schemeClr val="dk2"/>
            </a:solidFill>
            <a:prstDash val="solid"/>
            <a:round/>
            <a:headEnd type="none" w="med" len="med"/>
            <a:tailEnd type="triangle" w="med" len="med"/>
          </a:ln>
        </p:spPr>
      </p:cxnSp>
      <p:pic>
        <p:nvPicPr>
          <p:cNvPr id="243" name="Google Shape;243;p42"/>
          <p:cNvPicPr preferRelativeResize="0"/>
          <p:nvPr/>
        </p:nvPicPr>
        <p:blipFill rotWithShape="1">
          <a:blip r:embed="rId3">
            <a:alphaModFix/>
          </a:blip>
          <a:srcRect l="17542" r="15959" b="24299"/>
          <a:stretch/>
        </p:blipFill>
        <p:spPr>
          <a:xfrm>
            <a:off x="1913700" y="2813950"/>
            <a:ext cx="1798776" cy="1456074"/>
          </a:xfrm>
          <a:prstGeom prst="rect">
            <a:avLst/>
          </a:prstGeom>
          <a:noFill/>
          <a:ln>
            <a:noFill/>
          </a:ln>
        </p:spPr>
      </p:pic>
      <p:sp>
        <p:nvSpPr>
          <p:cNvPr id="244" name="Google Shape;244;p42"/>
          <p:cNvSpPr txBox="1"/>
          <p:nvPr/>
        </p:nvSpPr>
        <p:spPr>
          <a:xfrm>
            <a:off x="2035488" y="43476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00FF00"/>
                </a:solidFill>
                <a:latin typeface="Oswald"/>
                <a:ea typeface="Oswald"/>
                <a:cs typeface="Oswald"/>
                <a:sym typeface="Oswald"/>
              </a:rPr>
              <a:t>K-means</a:t>
            </a:r>
            <a:endParaRPr>
              <a:solidFill>
                <a:srgbClr val="00FF00"/>
              </a:solidFill>
              <a:latin typeface="Roboto"/>
              <a:ea typeface="Roboto"/>
              <a:cs typeface="Roboto"/>
              <a:sym typeface="Roboto"/>
            </a:endParaRPr>
          </a:p>
        </p:txBody>
      </p:sp>
      <p:sp>
        <p:nvSpPr>
          <p:cNvPr id="245" name="Google Shape;245;p42"/>
          <p:cNvSpPr txBox="1"/>
          <p:nvPr/>
        </p:nvSpPr>
        <p:spPr>
          <a:xfrm>
            <a:off x="5573950" y="43680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00FF00"/>
                </a:solidFill>
                <a:latin typeface="Oswald"/>
                <a:ea typeface="Oswald"/>
                <a:cs typeface="Oswald"/>
                <a:sym typeface="Oswald"/>
              </a:rPr>
              <a:t>Hierarchical</a:t>
            </a:r>
            <a:endParaRPr>
              <a:solidFill>
                <a:srgbClr val="00FF00"/>
              </a:solidFill>
              <a:latin typeface="Roboto"/>
              <a:ea typeface="Roboto"/>
              <a:cs typeface="Roboto"/>
              <a:sym typeface="Roboto"/>
            </a:endParaRPr>
          </a:p>
        </p:txBody>
      </p:sp>
      <p:pic>
        <p:nvPicPr>
          <p:cNvPr id="246" name="Google Shape;246;p42"/>
          <p:cNvPicPr preferRelativeResize="0"/>
          <p:nvPr/>
        </p:nvPicPr>
        <p:blipFill>
          <a:blip r:embed="rId4">
            <a:alphaModFix/>
          </a:blip>
          <a:stretch>
            <a:fillRect/>
          </a:stretch>
        </p:blipFill>
        <p:spPr>
          <a:xfrm>
            <a:off x="5355325" y="2774750"/>
            <a:ext cx="1992474" cy="1494349"/>
          </a:xfrm>
          <a:prstGeom prst="rect">
            <a:avLst/>
          </a:prstGeom>
          <a:noFill/>
          <a:ln>
            <a:noFill/>
          </a:ln>
        </p:spPr>
      </p:pic>
    </p:spTree>
  </p:cSld>
  <p:clrMapOvr>
    <a:masterClrMapping/>
  </p:clrMapOvr>
</p:sld>
</file>

<file path=ppt/theme/theme1.xml><?xml version="1.0" encoding="utf-8"?>
<a:theme xmlns:a="http://schemas.openxmlformats.org/drawingml/2006/main" name="Global Warming Consequences and Effects by Slidesgo">
  <a:themeElements>
    <a:clrScheme name="Simple Light">
      <a:dk1>
        <a:srgbClr val="FE866E"/>
      </a:dk1>
      <a:lt1>
        <a:srgbClr val="2C273C"/>
      </a:lt1>
      <a:dk2>
        <a:srgbClr val="FFFFFF"/>
      </a:dk2>
      <a:lt2>
        <a:srgbClr val="FFFFFF"/>
      </a:lt2>
      <a:accent1>
        <a:srgbClr val="FEC56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2992</Words>
  <Application>Microsoft Macintosh PowerPoint</Application>
  <PresentationFormat>On-screen Show (16:9)</PresentationFormat>
  <Paragraphs>221</Paragraphs>
  <Slides>30</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Oswald</vt:lpstr>
      <vt:lpstr>Open Sans</vt:lpstr>
      <vt:lpstr>Arial</vt:lpstr>
      <vt:lpstr>Oswald Medium</vt:lpstr>
      <vt:lpstr>Crimson Text</vt:lpstr>
      <vt:lpstr>Archivo Black</vt:lpstr>
      <vt:lpstr>Russo One</vt:lpstr>
      <vt:lpstr>Open Sans SemiBold</vt:lpstr>
      <vt:lpstr>Josefin Sans</vt:lpstr>
      <vt:lpstr>Roboto</vt:lpstr>
      <vt:lpstr>Global Warming Consequences and Effects by Slidesgo</vt:lpstr>
      <vt:lpstr>SC1015 Mini Project: Earthquake Prediction</vt:lpstr>
      <vt:lpstr>Table of Contents</vt:lpstr>
      <vt:lpstr>Practical Motivation</vt:lpstr>
      <vt:lpstr>Data Preparation</vt:lpstr>
      <vt:lpstr>Data Preparation</vt:lpstr>
      <vt:lpstr>Problem Formulation</vt:lpstr>
      <vt:lpstr>Exploratory Data Analysis</vt:lpstr>
      <vt:lpstr>Data Visualisation</vt:lpstr>
      <vt:lpstr>Methodology</vt:lpstr>
      <vt:lpstr>Methodology</vt:lpstr>
      <vt:lpstr>Methodology</vt:lpstr>
      <vt:lpstr>Methodology</vt:lpstr>
      <vt:lpstr>Methodology</vt:lpstr>
      <vt:lpstr>What is K-means Clustering?</vt:lpstr>
      <vt:lpstr>K-Means Clustering</vt:lpstr>
      <vt:lpstr>K-Means Clustering </vt:lpstr>
      <vt:lpstr>K-Means Clustering </vt:lpstr>
      <vt:lpstr>K-Means Clustering </vt:lpstr>
      <vt:lpstr>What is Hierarchical Clustering? </vt:lpstr>
      <vt:lpstr>Different types of Linkages for Hierarchical Clustering </vt:lpstr>
      <vt:lpstr>Hierarchical Clustering</vt:lpstr>
      <vt:lpstr>Hierarchical Clustering for Ward Linkage </vt:lpstr>
      <vt:lpstr>Hierarchical Clustering for Complete Linkage </vt:lpstr>
      <vt:lpstr>Hierarchical Clustering for Average Linkage </vt:lpstr>
      <vt:lpstr>Hierarchical Clustering for Single Linkage </vt:lpstr>
      <vt:lpstr>Hierarchical Clustering </vt:lpstr>
      <vt:lpstr>Choosing the best model to predict probability of earthquake at a location </vt:lpstr>
      <vt:lpstr>Conclusion</vt:lpstr>
      <vt:lpstr>Proposed Method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 Earthquake Prediction</dc:title>
  <cp:lastModifiedBy>#RAVIPUDI ABHIJEET CHOWDARY#</cp:lastModifiedBy>
  <cp:revision>1</cp:revision>
  <dcterms:modified xsi:type="dcterms:W3CDTF">2023-04-23T11:11:00Z</dcterms:modified>
</cp:coreProperties>
</file>